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6858000" cy="9144000"/>
  <p:embeddedFontLst>
    <p:embeddedFont>
      <p:font typeface="Nunito"/>
      <p:regular r:id="rId27"/>
      <p:bold r:id="rId28"/>
      <p:italic r:id="rId29"/>
      <p:boldItalic r:id="rId30"/>
    </p:embeddedFont>
    <p:embeddedFont>
      <p:font typeface="Libre Baskerville"/>
      <p:regular r:id="rId31"/>
      <p:bold r:id="rId32"/>
      <p: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Baskerville-regular.fntdata"/><Relationship Id="rId30" Type="http://schemas.openxmlformats.org/officeDocument/2006/relationships/font" Target="fonts/Nunito-boldItalic.fntdata"/><Relationship Id="rId11" Type="http://schemas.openxmlformats.org/officeDocument/2006/relationships/slide" Target="slides/slide7.xml"/><Relationship Id="rId33" Type="http://schemas.openxmlformats.org/officeDocument/2006/relationships/font" Target="fonts/LibreBaskerville-italic.fntdata"/><Relationship Id="rId10" Type="http://schemas.openxmlformats.org/officeDocument/2006/relationships/slide" Target="slides/slide6.xml"/><Relationship Id="rId32" Type="http://schemas.openxmlformats.org/officeDocument/2006/relationships/font" Target="fonts/LibreBaskerville-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1200" u="none" cap="none" strike="noStrike">
                <a:solidFill>
                  <a:srgbClr val="000000"/>
                </a:solidFill>
                <a:latin typeface="Nunito"/>
                <a:ea typeface="Nunito"/>
                <a:cs typeface="Nunito"/>
                <a:sym typeface="Nunito"/>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SzPts val="1400"/>
              <a:buNone/>
              <a:defRPr b="1" i="0" sz="1200" u="none" cap="none" strike="noStrike">
                <a:solidFill>
                  <a:srgbClr val="000000"/>
                </a:solidFill>
                <a:latin typeface="Nunito"/>
                <a:ea typeface="Nunito"/>
                <a:cs typeface="Nunito"/>
                <a:sym typeface="Nunito"/>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SzPts val="1400"/>
              <a:buNone/>
              <a:defRPr b="1" i="0" sz="1200" u="none" cap="none" strike="noStrike">
                <a:solidFill>
                  <a:srgbClr val="000000"/>
                </a:solidFill>
                <a:latin typeface="Nunito"/>
                <a:ea typeface="Nunito"/>
                <a:cs typeface="Nunito"/>
                <a:sym typeface="Nunito"/>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Nunito"/>
              <a:buNone/>
            </a:pPr>
            <a:fld id="{00000000-1234-1234-1234-123412341234}" type="slidenum">
              <a:rPr b="1" i="0" lang="en-US" sz="1200" u="none" cap="none" strike="noStrike">
                <a:solidFill>
                  <a:srgbClr val="000000"/>
                </a:solidFill>
                <a:latin typeface="Nunito"/>
                <a:ea typeface="Nunito"/>
                <a:cs typeface="Nunito"/>
                <a:sym typeface="Nunito"/>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 name="Google Shape;1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Picture from: &lt;http://images.google.com/imgres?imgurl=http://www.indcjournal.com/archives/great%2520chicago%2520fire.jpg&amp;imgrefurl=http://www.indcjournal.com/archives/2004_12.php&amp;h=319&amp;w=480&amp;sz=62&amp;tbnid=H04M2nTX3zW7dM:&amp;tbnh=83&amp;tbnw=126&amp;hl=en&amp;start=1&amp;prev=/images%3Fq%3DThe%2BGreat%2BChicago%2BFire%26svnum%3D10%26hl%3Den%26lr%3D&gt;</a:t>
            </a:r>
            <a:endParaRPr/>
          </a:p>
          <a:p>
            <a:pPr indent="0" lvl="0" marL="0" marR="0" rtl="0" algn="l">
              <a:spcBef>
                <a:spcPts val="0"/>
              </a:spcBef>
              <a:spcAft>
                <a:spcPts val="0"/>
              </a:spcAft>
              <a:buNone/>
            </a:pPr>
            <a:r>
              <a:rPr b="0" i="0" lang="en-US" sz="1800" u="none" cap="none" strike="noStrike"/>
              <a:t>All quotes are from www.chicagoohs.org unless otherwise marked.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5" name="Google Shape;85;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Picture from: &lt;http://images.google.com/imgres?imgurl=http://www.superchefblog.com/images/chicagofire_360x244.png&amp;imgrefurl=http://superchefblog.com/2005/11/foie-gras-war-voodoo-and-vigilantes.html&amp;h=244&amp;w=360&amp;sz=51&amp;tbnid=KnSH2FTioEJaDM:&amp;tbnh=79&amp;tbnw=117&amp;hl=en&amp;start=18&amp;prev=/images%3Fq%3DThe%2BGreat%2BChicago%2BFire%26svnum%3D10%26hl%3Den%26lr%3D&g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2" name="Google Shape;92;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It is possible that if either of these two errors hadn’t occurred, the fire could have been controlled.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9" name="Google Shape;99;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Again, one can only wonder how the fire may have turned out were it not for these issues compounding the initial problem.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5" name="Google Shape;105;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Picture from: &lt;http://images.google.com/imgres?imgurl=http://jocofd1.org/Graphics/CowTale.gif&amp;imgrefurl=http://jocofd1.org/firepreventionweek/fireprevweek.htm&amp;h=198&amp;w=144&amp;sz=10&amp;tbnid=Ow5ia9Dsl5AdGM:&amp;tbnh=99&amp;tbnw=72&amp;hl=en&amp;start=6&amp;prev=/images%3Fq%3DThe%2BGreat%2BChicago%2BFire%26svnum%3D10%26hl%3Den%26lr%3D&g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3" name="Google Shape;113;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Picture from: http://www.thechicagofire.com/oleary.php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1" name="Google Shape;121;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Chicago received help from outside of America as well.</a:t>
            </a:r>
            <a:endParaRPr/>
          </a:p>
          <a:p>
            <a:pPr indent="0" lvl="0" marL="0" marR="0" rtl="0" algn="l">
              <a:spcBef>
                <a:spcPts val="0"/>
              </a:spcBef>
              <a:spcAft>
                <a:spcPts val="0"/>
              </a:spcAft>
              <a:buNone/>
            </a:pPr>
            <a:r>
              <a:rPr b="0" i="0" lang="en-US" sz="1800" u="none" cap="none" strike="noStrike"/>
              <a:t>Many people gave books (about 7,000 texts) to the Chicago library in an attempt to help build the city back up.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7" name="Google Shape;127;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Every year, America has a fire prevention week.</a:t>
            </a:r>
            <a:endParaRPr/>
          </a:p>
          <a:p>
            <a:pPr indent="0" lvl="0" marL="0" marR="0" rtl="0" algn="l">
              <a:spcBef>
                <a:spcPts val="0"/>
              </a:spcBef>
              <a:spcAft>
                <a:spcPts val="0"/>
              </a:spcAft>
              <a:buNone/>
            </a:pPr>
            <a:r>
              <a:rPr b="0" i="0" lang="en-US" sz="1800" u="none" cap="none" strike="noStrike"/>
              <a:t>This week is always in early October to commemorate the Great Chicago Fire.  </a:t>
            </a:r>
            <a:endParaRPr/>
          </a:p>
          <a:p>
            <a:pPr indent="0" lvl="0" marL="0" marR="0" rtl="0" algn="l">
              <a:spcBef>
                <a:spcPts val="0"/>
              </a:spcBef>
              <a:spcAft>
                <a:spcPts val="0"/>
              </a:spcAft>
              <a:buNone/>
            </a:pPr>
            <a:r>
              <a:rPr b="0" i="0" lang="en-US" sz="1800" u="none" cap="none" strike="noStrike"/>
              <a:t>Picture from: &lt;http://www.seguridadydefensa.com/images/links/nfpa.jpg&gt;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2" name="Google Shape;142;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8" name="Google Shape;148;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6" name="Google Shape;2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4" name="Google Shape;154;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60" name="Google Shape;160;p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Song lyrics from </a:t>
            </a:r>
            <a:r>
              <a:rPr b="0" i="0" lang="en-US" sz="1800" u="sng" cap="none" strike="noStrike"/>
              <a:t>The Great Fire Chicago 1871</a:t>
            </a:r>
            <a:r>
              <a:rPr b="0" i="0" lang="en-US" sz="1800" u="none" cap="none" strike="noStrike"/>
              <a:t> (p. 202). I am unsure whether or not the book emphasizes by italicizing or if the italics were originally there.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68" name="Google Shape;168;p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2006 will be the 110 year anniversary of the founding of the NFPA (National Fire Protection Association)</a:t>
            </a:r>
            <a:endParaRPr/>
          </a:p>
          <a:p>
            <a:pPr indent="0" lvl="0" marL="0" marR="0" rtl="0" algn="l">
              <a:spcBef>
                <a:spcPts val="0"/>
              </a:spcBef>
              <a:spcAft>
                <a:spcPts val="0"/>
              </a:spcAft>
              <a:buNone/>
            </a:pPr>
            <a:r>
              <a:rPr b="0" i="0" lang="en-US" sz="1800" u="none" cap="none" strike="noStrike"/>
              <a:t>Also of note is that a movie was created in 1937 about the fire titled </a:t>
            </a:r>
            <a:r>
              <a:rPr b="0" i="1" lang="en-US" sz="1800" u="none" cap="none" strike="noStrike"/>
              <a:t>In Old Chicago</a:t>
            </a:r>
            <a:r>
              <a:rPr b="0" i="0" lang="en-US" sz="1800" u="none" cap="none" strike="noStrike"/>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2" name="Google Shape;3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Picture from: &lt;http://images.google.com/imgres?imgurl=http://www.ci.austin.tx.us/library/ahc/images/train01_pica18441.jpg&amp;imgrefurl=http://www.ci.austin.tx.us/library/ahc/train01.htm&amp;h=252&amp;w=305&amp;sz=21&amp;tbnid=JbdbssXSOp6CSM:&amp;tbnh=92&amp;tbnw=112&amp;hl=en&amp;start=15&amp;prev=/images%3Fq%3Dtrain%2B1871%26svnum%3D10%26hl%3Den%26lr%3D&g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0" name="Google Shape;4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The fact that Chicago had so few fire fighters didn’t seem to worry anyone at the time.</a:t>
            </a:r>
            <a:endParaRPr/>
          </a:p>
          <a:p>
            <a:pPr indent="0" lvl="0" marL="0" marR="0" rtl="0" algn="l">
              <a:spcBef>
                <a:spcPts val="0"/>
              </a:spcBef>
              <a:spcAft>
                <a:spcPts val="0"/>
              </a:spcAft>
              <a:buNone/>
            </a:pPr>
            <a:r>
              <a:rPr b="0" i="0" lang="en-US" sz="1800" u="none" cap="none" strike="noStrike"/>
              <a:t>The idea of fire safety was not yet a major issue in Chicago or in other American cities for that matter.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7" name="Google Shape;4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The fact that fire fighters had been complaining for more adequate equipment leads many to wonder if the Great Chicago fire could have been prevented.</a:t>
            </a:r>
            <a:endParaRPr/>
          </a:p>
          <a:p>
            <a:pPr indent="0" lvl="0" marL="0" marR="0" rtl="0" algn="l">
              <a:spcBef>
                <a:spcPts val="0"/>
              </a:spcBef>
              <a:spcAft>
                <a:spcPts val="0"/>
              </a:spcAft>
              <a:buNone/>
            </a:pPr>
            <a:r>
              <a:rPr b="0" i="0" lang="en-US" sz="1800" u="none" cap="none" strike="noStrike"/>
              <a:t>It seems incredible to us today that a city could have 20 fires in a week and still not worry about the possibility of a larger fire.</a:t>
            </a:r>
            <a:endParaRPr/>
          </a:p>
          <a:p>
            <a:pPr indent="0" lvl="0" marL="0" marR="0" rtl="0" algn="l">
              <a:spcBef>
                <a:spcPts val="0"/>
              </a:spcBef>
              <a:spcAft>
                <a:spcPts val="0"/>
              </a:spcAft>
              <a:buNone/>
            </a:pPr>
            <a:r>
              <a:rPr b="0" i="0" lang="en-US" sz="1800" u="none" cap="none" strike="noStrike"/>
              <a:t>Technology played a role in Chicago not being prepared for the fire. Perhaps if news had spread about the many other fires, the Great Fire could have been prevented.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4" name="Google Shape;54;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Needless to say, when the fire began, no one could have believed it would turn out to be so devastating.</a:t>
            </a:r>
            <a:endParaRPr/>
          </a:p>
          <a:p>
            <a:pPr indent="0" lvl="0" marL="0" marR="0" rtl="0" algn="l">
              <a:spcBef>
                <a:spcPts val="0"/>
              </a:spcBef>
              <a:spcAft>
                <a:spcPts val="0"/>
              </a:spcAft>
              <a:buNone/>
            </a:pPr>
            <a:r>
              <a:rPr b="0" i="0" lang="en-US" sz="1800" u="none" cap="none" strike="noStrike"/>
              <a:t>In the crucial first minutes after the fire began, if a number of small things (that I will discuss later in the powerpoint) hadn’t gone wrong, the fire probably could have been stopped.  </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2" name="Google Shape;62;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0" name="Google Shape;7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Even after the fire was under control, there was still a lot the city had to deal with.</a:t>
            </a:r>
            <a:endParaRPr/>
          </a:p>
          <a:p>
            <a:pPr indent="0" lvl="0" marL="0" marR="0" rtl="0" algn="l">
              <a:spcBef>
                <a:spcPts val="0"/>
              </a:spcBef>
              <a:spcAft>
                <a:spcPts val="0"/>
              </a:spcAft>
              <a:buNone/>
            </a:pPr>
            <a:r>
              <a:rPr b="0" i="0" lang="en-US" sz="1800" u="none" cap="none" strike="noStrike"/>
              <a:t>For one, because the city was still very hot, some people could not return to their homes.</a:t>
            </a:r>
            <a:endParaRPr/>
          </a:p>
          <a:p>
            <a:pPr indent="0" lvl="0" marL="0" marR="0" rtl="0" algn="l">
              <a:spcBef>
                <a:spcPts val="0"/>
              </a:spcBef>
              <a:spcAft>
                <a:spcPts val="0"/>
              </a:spcAft>
              <a:buNone/>
            </a:pPr>
            <a:r>
              <a:rPr b="0" i="0" lang="en-US" sz="1800" u="none" cap="none" strike="noStrike"/>
              <a:t>Also, the people of the city were in complete shock and many needed to be attended to before the real cleanup of the city could begin.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7" name="Google Shape;77;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342900" lvl="0" marL="3429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2857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2286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228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228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228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4800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6629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Google Shape;14;p2"/>
          <p:cNvSpPr txBox="1"/>
          <p:nvPr>
            <p:ph idx="10" type="dt"/>
          </p:nvPr>
        </p:nvSpPr>
        <p:spPr>
          <a:xfrm>
            <a:off x="0" y="0"/>
            <a:ext cx="3000000" cy="30000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a:effectLst>
            <a:outerShdw blurRad="63500" dir="20493903" dist="281126">
              <a:schemeClr val="lt2"/>
            </a:outerShdw>
          </a:effectLst>
        </p:spPr>
      </p:pic>
    </p:spTree>
  </p:cSld>
  <p:clrMap accent1="accent1" accent2="accent2" accent3="accent3" accent4="accent4" accent5="accent5" accent6="accent6" bg1="lt1" bg2="dk2" tx1="dk1" tx2="lt2" folHlink="folHlink" hlink="hlink"/>
  <p:sldLayoutIdLst>
    <p:sldLayoutId id="2147483648" r:id="rId2"/>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 name="Shape 20"/>
        <p:cNvGrpSpPr/>
        <p:nvPr/>
      </p:nvGrpSpPr>
      <p:grpSpPr>
        <a:xfrm>
          <a:off x="0" y="0"/>
          <a:ext cx="0" cy="0"/>
          <a:chOff x="0" y="0"/>
          <a:chExt cx="0" cy="0"/>
        </a:xfrm>
      </p:grpSpPr>
      <p:sp>
        <p:nvSpPr>
          <p:cNvPr id="21" name="Google Shape;21;p3"/>
          <p:cNvSpPr txBox="1"/>
          <p:nvPr/>
        </p:nvSpPr>
        <p:spPr>
          <a:xfrm>
            <a:off x="762000" y="838200"/>
            <a:ext cx="77724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The Great Chicago Fire of 1871</a:t>
            </a:r>
            <a:endParaRPr/>
          </a:p>
        </p:txBody>
      </p:sp>
      <p:pic>
        <p:nvPicPr>
          <p:cNvPr id="22" name="Google Shape;22;p3"/>
          <p:cNvPicPr preferRelativeResize="0"/>
          <p:nvPr/>
        </p:nvPicPr>
        <p:blipFill rotWithShape="1">
          <a:blip r:embed="rId3">
            <a:alphaModFix/>
          </a:blip>
          <a:srcRect b="0" l="0" r="0" t="0"/>
          <a:stretch/>
        </p:blipFill>
        <p:spPr>
          <a:xfrm>
            <a:off x="2438400" y="2709750"/>
            <a:ext cx="4267200" cy="2835300"/>
          </a:xfrm>
          <a:prstGeom prst="rect">
            <a:avLst/>
          </a:prstGeom>
          <a:noFill/>
          <a:ln>
            <a:noFill/>
          </a:ln>
        </p:spPr>
      </p:pic>
      <p:sp>
        <p:nvSpPr>
          <p:cNvPr id="23" name="Google Shape;23;p3"/>
          <p:cNvSpPr txBox="1"/>
          <p:nvPr/>
        </p:nvSpPr>
        <p:spPr>
          <a:xfrm>
            <a:off x="762000" y="5715000"/>
            <a:ext cx="7772400"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1" lang="en-US" sz="1800">
                <a:solidFill>
                  <a:schemeClr val="dk1"/>
                </a:solidFill>
                <a:latin typeface="Comic Sans MS"/>
                <a:ea typeface="Comic Sans MS"/>
                <a:cs typeface="Comic Sans MS"/>
                <a:sym typeface="Comic Sans MS"/>
              </a:rPr>
              <a:t>Cheryl Valek</a:t>
            </a:r>
            <a:endParaRPr b="1" sz="18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Font typeface="Comic Sans MS"/>
              <a:buNone/>
            </a:pPr>
            <a:r>
              <a:rPr b="1" lang="en-US" sz="1800">
                <a:solidFill>
                  <a:schemeClr val="dk1"/>
                </a:solidFill>
                <a:latin typeface="Comic Sans MS"/>
                <a:ea typeface="Comic Sans MS"/>
                <a:cs typeface="Comic Sans MS"/>
                <a:sym typeface="Comic Sans MS"/>
              </a:rPr>
              <a:t>Adapted from:Paul L. Horance</a:t>
            </a:r>
            <a:endParaRPr b="1" sz="1800">
              <a:solidFill>
                <a:schemeClr val="dk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p:tgtEl>
                                          <p:spTgt spid="2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1000"/>
                                        <p:tgtEl>
                                          <p:spTgt spid="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12"/>
          <p:cNvSpPr txBox="1"/>
          <p:nvPr/>
        </p:nvSpPr>
        <p:spPr>
          <a:xfrm>
            <a:off x="4648200" y="1905000"/>
            <a:ext cx="4038600" cy="411321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The fire caused an estimated $200 million of damage. </a:t>
            </a:r>
            <a:endParaRPr/>
          </a:p>
          <a:p>
            <a:pPr indent="-457200" lvl="0" marL="457200"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About 100,000 people were left homeless.</a:t>
            </a:r>
            <a:endParaRPr/>
          </a:p>
          <a:p>
            <a:pPr indent="-457200" lvl="0" marL="457200"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Although the exact number of deaths is unknown, the death toll is estimated to be between 120-300 people.</a:t>
            </a:r>
            <a:endParaRPr/>
          </a:p>
        </p:txBody>
      </p:sp>
      <p:sp>
        <p:nvSpPr>
          <p:cNvPr id="88" name="Google Shape;88;p12"/>
          <p:cNvSpPr txBox="1"/>
          <p:nvPr/>
        </p:nvSpPr>
        <p:spPr>
          <a:xfrm>
            <a:off x="1600200" y="533400"/>
            <a:ext cx="61722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5400" u="none">
                <a:solidFill>
                  <a:srgbClr val="FF3300"/>
                </a:solidFill>
                <a:latin typeface="Arial"/>
                <a:ea typeface="Arial"/>
                <a:cs typeface="Arial"/>
                <a:sym typeface="Arial"/>
              </a:rPr>
              <a:t>Facts about the Fire </a:t>
            </a:r>
            <a:endParaRPr/>
          </a:p>
        </p:txBody>
      </p:sp>
      <p:pic>
        <p:nvPicPr>
          <p:cNvPr descr="Great Chicago Fire" id="89" name="Google Shape;89;p12"/>
          <p:cNvPicPr preferRelativeResize="0"/>
          <p:nvPr/>
        </p:nvPicPr>
        <p:blipFill rotWithShape="1">
          <a:blip r:embed="rId3">
            <a:alphaModFix/>
          </a:blip>
          <a:srcRect b="0" l="0" r="0" t="0"/>
          <a:stretch/>
        </p:blipFill>
        <p:spPr>
          <a:xfrm>
            <a:off x="762000" y="2057400"/>
            <a:ext cx="3429000" cy="2324100"/>
          </a:xfrm>
          <a:prstGeom prst="rect">
            <a:avLst/>
          </a:prstGeom>
          <a:noFill/>
          <a:ln cap="flat" cmpd="sng" w="12700">
            <a:solidFill>
              <a:schemeClr val="dk1"/>
            </a:solidFill>
            <a:prstDash val="solid"/>
            <a:miter lim="8000"/>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3"/>
          <p:cNvSpPr txBox="1"/>
          <p:nvPr/>
        </p:nvSpPr>
        <p:spPr>
          <a:xfrm>
            <a:off x="381000" y="304800"/>
            <a:ext cx="8382000" cy="15557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Why was the Great Chicago Fire </a:t>
            </a:r>
            <a:br>
              <a:rPr b="0" i="0" lang="en-US" sz="4800" u="none">
                <a:solidFill>
                  <a:srgbClr val="FF3300"/>
                </a:solidFill>
                <a:latin typeface="Arial"/>
                <a:ea typeface="Arial"/>
                <a:cs typeface="Arial"/>
                <a:sym typeface="Arial"/>
              </a:rPr>
            </a:br>
            <a:r>
              <a:rPr b="0" i="0" lang="en-US" sz="4800" u="none">
                <a:solidFill>
                  <a:srgbClr val="FF3300"/>
                </a:solidFill>
                <a:latin typeface="Arial"/>
                <a:ea typeface="Arial"/>
                <a:cs typeface="Arial"/>
                <a:sym typeface="Arial"/>
              </a:rPr>
              <a:t>So Bad? </a:t>
            </a:r>
            <a:endParaRPr/>
          </a:p>
        </p:txBody>
      </p:sp>
      <p:sp>
        <p:nvSpPr>
          <p:cNvPr id="95" name="Google Shape;95;p13"/>
          <p:cNvSpPr txBox="1"/>
          <p:nvPr/>
        </p:nvSpPr>
        <p:spPr>
          <a:xfrm>
            <a:off x="685800" y="1955800"/>
            <a:ext cx="6324600" cy="1016000"/>
          </a:xfrm>
          <a:prstGeom prst="rect">
            <a:avLst/>
          </a:prstGeom>
          <a:noFill/>
          <a:ln cap="flat" cmpd="sng" w="9525">
            <a:solidFill>
              <a:schemeClr val="dk1"/>
            </a:solidFill>
            <a:prstDash val="solid"/>
            <a:miter lim="8000"/>
            <a:headEnd len="sm" w="sm" type="none"/>
            <a:tailEnd len="sm" w="sm" type="none"/>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Comic Sans MS"/>
              <a:buNone/>
            </a:pPr>
            <a:r>
              <a:rPr b="1" i="0" lang="en-US" sz="2000" u="none">
                <a:solidFill>
                  <a:srgbClr val="F1861B"/>
                </a:solidFill>
                <a:latin typeface="Comic Sans MS"/>
                <a:ea typeface="Comic Sans MS"/>
                <a:cs typeface="Comic Sans MS"/>
                <a:sym typeface="Comic Sans MS"/>
              </a:rPr>
              <a:t>The Great Chicago Fire was a disaster for many reasons.  In the response to the fire, many things were working against the city of Chicago:</a:t>
            </a:r>
            <a:endParaRPr/>
          </a:p>
        </p:txBody>
      </p:sp>
      <p:sp>
        <p:nvSpPr>
          <p:cNvPr id="96" name="Google Shape;96;p13"/>
          <p:cNvSpPr txBox="1"/>
          <p:nvPr/>
        </p:nvSpPr>
        <p:spPr>
          <a:xfrm>
            <a:off x="1600200" y="3581400"/>
            <a:ext cx="6248400" cy="2724150"/>
          </a:xfrm>
          <a:prstGeom prst="rect">
            <a:avLst/>
          </a:prstGeom>
          <a:noFill/>
          <a:ln>
            <a:noFill/>
          </a:ln>
        </p:spPr>
        <p:txBody>
          <a:bodyPr anchorCtr="0" anchor="t" bIns="45700" lIns="91425" spcFirstLastPara="1" rIns="91425" wrap="square" tIns="45700">
            <a:noAutofit/>
          </a:bodyPr>
          <a:lstStyle/>
          <a:p>
            <a:pPr indent="-515937" lvl="0" marL="515937" marR="0" rtl="0" algn="l">
              <a:lnSpc>
                <a:spcPct val="100000"/>
              </a:lnSpc>
              <a:spcBef>
                <a:spcPts val="0"/>
              </a:spcBef>
              <a:spcAft>
                <a:spcPts val="0"/>
              </a:spcAft>
              <a:buClr>
                <a:schemeClr val="dk1"/>
              </a:buClr>
              <a:buSzPts val="2300"/>
              <a:buFont typeface="Comic Sans MS"/>
              <a:buChar char="•"/>
            </a:pPr>
            <a:r>
              <a:rPr b="1" i="0" lang="en-US" sz="2300" u="none">
                <a:solidFill>
                  <a:schemeClr val="dk1"/>
                </a:solidFill>
                <a:latin typeface="Comic Sans MS"/>
                <a:ea typeface="Comic Sans MS"/>
                <a:cs typeface="Comic Sans MS"/>
                <a:sym typeface="Comic Sans MS"/>
              </a:rPr>
              <a:t>A watchman who first saw the fire, mistakenly told the telegraph dispatcher the wrong streets at which the fire began. </a:t>
            </a:r>
            <a:endParaRPr/>
          </a:p>
          <a:p>
            <a:pPr indent="-515937" lvl="0" marL="515937" marR="0" rtl="0" algn="l">
              <a:lnSpc>
                <a:spcPct val="100000"/>
              </a:lnSpc>
              <a:spcBef>
                <a:spcPts val="1150"/>
              </a:spcBef>
              <a:spcAft>
                <a:spcPts val="0"/>
              </a:spcAft>
              <a:buClr>
                <a:schemeClr val="dk1"/>
              </a:buClr>
              <a:buSzPts val="2300"/>
              <a:buFont typeface="Comic Sans MS"/>
              <a:buChar char="•"/>
            </a:pPr>
            <a:r>
              <a:rPr b="1" i="0" lang="en-US" sz="2300" u="none">
                <a:solidFill>
                  <a:schemeClr val="dk1"/>
                </a:solidFill>
                <a:latin typeface="Comic Sans MS"/>
                <a:ea typeface="Comic Sans MS"/>
                <a:cs typeface="Comic Sans MS"/>
                <a:sym typeface="Comic Sans MS"/>
              </a:rPr>
              <a:t>When the error was recognized, the dispatcher didn’t change the message he had received from the watchman.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4"/>
          <p:cNvSpPr txBox="1"/>
          <p:nvPr/>
        </p:nvSpPr>
        <p:spPr>
          <a:xfrm>
            <a:off x="1143000" y="2317750"/>
            <a:ext cx="7239000" cy="3944937"/>
          </a:xfrm>
          <a:prstGeom prst="rect">
            <a:avLst/>
          </a:prstGeom>
          <a:noFill/>
          <a:ln>
            <a:noFill/>
          </a:ln>
        </p:spPr>
        <p:txBody>
          <a:bodyPr anchorCtr="0" anchor="t" bIns="45700" lIns="91425" spcFirstLastPara="1" rIns="91425" wrap="square" tIns="45700">
            <a:noAutofit/>
          </a:bodyPr>
          <a:lstStyle/>
          <a:p>
            <a:pPr indent="-515937" lvl="0" marL="515937" marR="0" rtl="0" algn="l">
              <a:lnSpc>
                <a:spcPct val="100000"/>
              </a:lnSpc>
              <a:spcBef>
                <a:spcPts val="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Also adding to the problem was a faulty fire-alarm box. The city of Chicago had installed the boxes so that people could immediately inform fire fighters of a fire. Unfortunately, the fire-alarm wouldn’t activate.</a:t>
            </a:r>
            <a:br>
              <a:rPr b="1" i="0" lang="en-US" sz="2200" u="none">
                <a:solidFill>
                  <a:schemeClr val="dk1"/>
                </a:solidFill>
                <a:latin typeface="Comic Sans MS"/>
                <a:ea typeface="Comic Sans MS"/>
                <a:cs typeface="Comic Sans MS"/>
                <a:sym typeface="Comic Sans MS"/>
              </a:rPr>
            </a:b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When the fire fighters did reach the fire, they were so tired from fighting the night before they were unable to get a good jump on the fire.</a:t>
            </a:r>
            <a:endParaRPr/>
          </a:p>
        </p:txBody>
      </p:sp>
      <p:sp>
        <p:nvSpPr>
          <p:cNvPr id="102" name="Google Shape;102;p14"/>
          <p:cNvSpPr txBox="1"/>
          <p:nvPr/>
        </p:nvSpPr>
        <p:spPr>
          <a:xfrm>
            <a:off x="457200" y="304800"/>
            <a:ext cx="8382000" cy="15557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Why was the Great Chicago Fire </a:t>
            </a:r>
            <a:br>
              <a:rPr b="0" i="0" lang="en-US" sz="4800" u="none">
                <a:solidFill>
                  <a:srgbClr val="FF3300"/>
                </a:solidFill>
                <a:latin typeface="Arial"/>
                <a:ea typeface="Arial"/>
                <a:cs typeface="Arial"/>
                <a:sym typeface="Arial"/>
              </a:rPr>
            </a:br>
            <a:r>
              <a:rPr b="0" i="0" lang="en-US" sz="4800" u="none">
                <a:solidFill>
                  <a:srgbClr val="FF3300"/>
                </a:solidFill>
                <a:latin typeface="Arial"/>
                <a:ea typeface="Arial"/>
                <a:cs typeface="Arial"/>
                <a:sym typeface="Arial"/>
              </a:rPr>
              <a:t>So Bad?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txBox="1"/>
          <p:nvPr/>
        </p:nvSpPr>
        <p:spPr>
          <a:xfrm>
            <a:off x="914400" y="1160462"/>
            <a:ext cx="7696200" cy="31067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The most widely known explanation of how the Great Chicago Fire began is the story of the O'Leary cow. The story says that the fire began when a cow owned by Mr. and Mrs. O’Leary kicked over a lantern in the O’Leary barn. Many believed this explanation because the fire did start in the barn behind the O’Leary house. However, this story is not true and in 1997 the city of Chicago denounced it as myth. </a:t>
            </a:r>
            <a:endParaRPr/>
          </a:p>
        </p:txBody>
      </p:sp>
      <p:pic>
        <p:nvPicPr>
          <p:cNvPr id="108" name="Google Shape;108;p15"/>
          <p:cNvPicPr preferRelativeResize="0"/>
          <p:nvPr/>
        </p:nvPicPr>
        <p:blipFill rotWithShape="1">
          <a:blip r:embed="rId3">
            <a:alphaModFix/>
          </a:blip>
          <a:srcRect b="0" l="0" r="0" t="0"/>
          <a:stretch/>
        </p:blipFill>
        <p:spPr>
          <a:xfrm>
            <a:off x="1447800" y="4495800"/>
            <a:ext cx="1550987" cy="2133600"/>
          </a:xfrm>
          <a:prstGeom prst="rect">
            <a:avLst/>
          </a:prstGeom>
          <a:noFill/>
          <a:ln cap="flat" cmpd="sng" w="12700">
            <a:solidFill>
              <a:schemeClr val="dk1"/>
            </a:solidFill>
            <a:prstDash val="solid"/>
            <a:miter lim="8000"/>
            <a:headEnd len="sm" w="sm" type="none"/>
            <a:tailEnd len="sm" w="sm" type="none"/>
          </a:ln>
        </p:spPr>
      </p:pic>
      <p:sp>
        <p:nvSpPr>
          <p:cNvPr id="109" name="Google Shape;109;p15"/>
          <p:cNvSpPr txBox="1"/>
          <p:nvPr/>
        </p:nvSpPr>
        <p:spPr>
          <a:xfrm>
            <a:off x="3276600" y="4589462"/>
            <a:ext cx="5410200" cy="1749425"/>
          </a:xfrm>
          <a:prstGeom prst="rect">
            <a:avLst/>
          </a:prstGeom>
          <a:noFill/>
          <a:ln cap="flat" cmpd="sng" w="9525">
            <a:solidFill>
              <a:srgbClr val="FF33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1800" u="none">
                <a:solidFill>
                  <a:schemeClr val="dk1"/>
                </a:solidFill>
                <a:latin typeface="Comic Sans MS"/>
                <a:ea typeface="Comic Sans MS"/>
                <a:cs typeface="Comic Sans MS"/>
                <a:sym typeface="Comic Sans MS"/>
              </a:rPr>
              <a:t>“</a:t>
            </a:r>
            <a:r>
              <a:rPr b="1" i="1" lang="en-US" sz="1800" u="none">
                <a:solidFill>
                  <a:schemeClr val="dk1"/>
                </a:solidFill>
                <a:latin typeface="Comic Sans MS"/>
                <a:ea typeface="Comic Sans MS"/>
                <a:cs typeface="Comic Sans MS"/>
                <a:sym typeface="Comic Sans MS"/>
              </a:rPr>
              <a:t>One dark night, when people were in bed,</a:t>
            </a:r>
            <a:br>
              <a:rPr b="1" i="1" lang="en-US" sz="1800" u="none">
                <a:solidFill>
                  <a:schemeClr val="dk1"/>
                </a:solidFill>
                <a:latin typeface="Comic Sans MS"/>
                <a:ea typeface="Comic Sans MS"/>
                <a:cs typeface="Comic Sans MS"/>
                <a:sym typeface="Comic Sans MS"/>
              </a:rPr>
            </a:br>
            <a:r>
              <a:rPr b="1" i="1" lang="en-US" sz="1800" u="none">
                <a:solidFill>
                  <a:schemeClr val="dk1"/>
                </a:solidFill>
                <a:latin typeface="Comic Sans MS"/>
                <a:ea typeface="Comic Sans MS"/>
                <a:cs typeface="Comic Sans MS"/>
                <a:sym typeface="Comic Sans MS"/>
              </a:rPr>
              <a:t>Mrs. O’ Leary lit a lantern in her shed,</a:t>
            </a:r>
            <a:br>
              <a:rPr b="1" i="1" lang="en-US" sz="1800" u="none">
                <a:solidFill>
                  <a:schemeClr val="dk1"/>
                </a:solidFill>
                <a:latin typeface="Comic Sans MS"/>
                <a:ea typeface="Comic Sans MS"/>
                <a:cs typeface="Comic Sans MS"/>
                <a:sym typeface="Comic Sans MS"/>
              </a:rPr>
            </a:br>
            <a:r>
              <a:rPr b="1" i="1" lang="en-US" sz="1800" u="none">
                <a:solidFill>
                  <a:schemeClr val="dk1"/>
                </a:solidFill>
                <a:latin typeface="Comic Sans MS"/>
                <a:ea typeface="Comic Sans MS"/>
                <a:cs typeface="Comic Sans MS"/>
                <a:sym typeface="Comic Sans MS"/>
              </a:rPr>
              <a:t>The cow kicked it over, winked its eye, and said,</a:t>
            </a:r>
            <a:br>
              <a:rPr b="1" i="1" lang="en-US" sz="1800" u="none">
                <a:solidFill>
                  <a:schemeClr val="dk1"/>
                </a:solidFill>
                <a:latin typeface="Comic Sans MS"/>
                <a:ea typeface="Comic Sans MS"/>
                <a:cs typeface="Comic Sans MS"/>
                <a:sym typeface="Comic Sans MS"/>
              </a:rPr>
            </a:br>
            <a:r>
              <a:rPr b="1" i="1" lang="en-US" sz="1800" u="none">
                <a:solidFill>
                  <a:schemeClr val="dk1"/>
                </a:solidFill>
                <a:latin typeface="Comic Sans MS"/>
                <a:ea typeface="Comic Sans MS"/>
                <a:cs typeface="Comic Sans MS"/>
                <a:sym typeface="Comic Sans MS"/>
              </a:rPr>
              <a:t>There’ll be a hot time in the old town tonight</a:t>
            </a:r>
            <a:r>
              <a:rPr b="1" i="0" lang="en-US" sz="1800" u="none">
                <a:solidFill>
                  <a:schemeClr val="dk1"/>
                </a:solidFill>
                <a:latin typeface="Comic Sans MS"/>
                <a:ea typeface="Comic Sans MS"/>
                <a:cs typeface="Comic Sans MS"/>
                <a:sym typeface="Comic Sans MS"/>
              </a:rPr>
              <a:t>” 			-Unknown</a:t>
            </a:r>
            <a:endParaRPr/>
          </a:p>
        </p:txBody>
      </p:sp>
      <p:sp>
        <p:nvSpPr>
          <p:cNvPr id="110" name="Google Shape;110;p15"/>
          <p:cNvSpPr txBox="1"/>
          <p:nvPr/>
        </p:nvSpPr>
        <p:spPr>
          <a:xfrm>
            <a:off x="381000" y="304800"/>
            <a:ext cx="8382000" cy="7318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200" u="none">
                <a:solidFill>
                  <a:srgbClr val="FF3300"/>
                </a:solidFill>
                <a:latin typeface="Arial"/>
                <a:ea typeface="Arial"/>
                <a:cs typeface="Arial"/>
                <a:sym typeface="Arial"/>
              </a:rPr>
              <a:t>The Great Chicago Fire- Myths vs. Facts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16"/>
          <p:cNvSpPr txBox="1"/>
          <p:nvPr/>
        </p:nvSpPr>
        <p:spPr>
          <a:xfrm>
            <a:off x="838200" y="1676400"/>
            <a:ext cx="7924800" cy="2436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Although the city talked with a large number of Chicago residents and took extensive notes on everyone’s explanations, it was never established who started the fire. Those involved in the investigation concluded, “whether it originated from a spark blown from a chimney on that windy night, or was set on fire by human agency, we are unable to determine.”</a:t>
            </a:r>
            <a:endParaRPr/>
          </a:p>
        </p:txBody>
      </p:sp>
      <p:pic>
        <p:nvPicPr>
          <p:cNvPr descr="Mrs. O'Leary" id="116" name="Google Shape;116;p16"/>
          <p:cNvPicPr preferRelativeResize="0"/>
          <p:nvPr/>
        </p:nvPicPr>
        <p:blipFill rotWithShape="1">
          <a:blip r:embed="rId3">
            <a:alphaModFix/>
          </a:blip>
          <a:srcRect b="0" l="0" r="0" t="0"/>
          <a:stretch/>
        </p:blipFill>
        <p:spPr>
          <a:xfrm>
            <a:off x="2895600" y="4267200"/>
            <a:ext cx="3810000" cy="2293937"/>
          </a:xfrm>
          <a:prstGeom prst="rect">
            <a:avLst/>
          </a:prstGeom>
          <a:noFill/>
          <a:ln cap="flat" cmpd="sng" w="12700">
            <a:solidFill>
              <a:schemeClr val="dk2"/>
            </a:solidFill>
            <a:prstDash val="solid"/>
            <a:miter lim="8000"/>
            <a:headEnd len="sm" w="sm" type="none"/>
            <a:tailEnd len="sm" w="sm" type="none"/>
          </a:ln>
        </p:spPr>
      </p:pic>
      <p:sp>
        <p:nvSpPr>
          <p:cNvPr id="117" name="Google Shape;117;p16"/>
          <p:cNvSpPr txBox="1"/>
          <p:nvPr/>
        </p:nvSpPr>
        <p:spPr>
          <a:xfrm>
            <a:off x="762000" y="1143000"/>
            <a:ext cx="4038600" cy="457200"/>
          </a:xfrm>
          <a:prstGeom prst="rect">
            <a:avLst/>
          </a:prstGeom>
          <a:noFill/>
          <a:ln>
            <a:noFill/>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Comic Sans MS"/>
              <a:buNone/>
            </a:pPr>
            <a:r>
              <a:rPr b="1" i="0" lang="en-US" sz="2400" u="none">
                <a:solidFill>
                  <a:srgbClr val="F1861B"/>
                </a:solidFill>
                <a:latin typeface="Comic Sans MS"/>
                <a:ea typeface="Comic Sans MS"/>
                <a:cs typeface="Comic Sans MS"/>
                <a:sym typeface="Comic Sans MS"/>
              </a:rPr>
              <a:t>The Truth:</a:t>
            </a:r>
            <a:endParaRPr/>
          </a:p>
        </p:txBody>
      </p:sp>
      <p:sp>
        <p:nvSpPr>
          <p:cNvPr id="118" name="Google Shape;118;p16"/>
          <p:cNvSpPr txBox="1"/>
          <p:nvPr/>
        </p:nvSpPr>
        <p:spPr>
          <a:xfrm>
            <a:off x="381000" y="304800"/>
            <a:ext cx="8382000" cy="7318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200" u="none">
                <a:solidFill>
                  <a:srgbClr val="FF3300"/>
                </a:solidFill>
                <a:latin typeface="Arial"/>
                <a:ea typeface="Arial"/>
                <a:cs typeface="Arial"/>
                <a:sym typeface="Arial"/>
              </a:rPr>
              <a:t>The Great Chicago Fire- Myths vs. Facts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17"/>
          <p:cNvSpPr txBox="1"/>
          <p:nvPr/>
        </p:nvSpPr>
        <p:spPr>
          <a:xfrm>
            <a:off x="381000" y="304800"/>
            <a:ext cx="8382000" cy="1431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400" u="none">
                <a:solidFill>
                  <a:srgbClr val="FF3300"/>
                </a:solidFill>
                <a:latin typeface="Arial"/>
                <a:ea typeface="Arial"/>
                <a:cs typeface="Arial"/>
                <a:sym typeface="Arial"/>
              </a:rPr>
              <a:t>What Was the City of Chicago’s Initial Reaction and Response? </a:t>
            </a:r>
            <a:endParaRPr/>
          </a:p>
        </p:txBody>
      </p:sp>
      <p:sp>
        <p:nvSpPr>
          <p:cNvPr id="124" name="Google Shape;124;p17"/>
          <p:cNvSpPr txBox="1"/>
          <p:nvPr/>
        </p:nvSpPr>
        <p:spPr>
          <a:xfrm>
            <a:off x="960625" y="2062012"/>
            <a:ext cx="7010400" cy="411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Chicagoans initial response to the fire was incredible.  Many Chicago citizens worked day and night to get the city back up in running. With help and money pouring in from other American cities, Chicago was able to build 6,000 makeshift buildings for the homeless within about a week. </a:t>
            </a:r>
            <a:br>
              <a:rPr b="1" i="0" lang="en-US" sz="2200" u="none">
                <a:solidFill>
                  <a:schemeClr val="dk1"/>
                </a:solidFill>
                <a:latin typeface="Comic Sans MS"/>
                <a:ea typeface="Comic Sans MS"/>
                <a:cs typeface="Comic Sans MS"/>
                <a:sym typeface="Comic Sans MS"/>
              </a:rPr>
            </a:br>
            <a:br>
              <a:rPr b="1" i="0" lang="en-US" sz="2200" u="none">
                <a:solidFill>
                  <a:schemeClr val="dk1"/>
                </a:solidFill>
                <a:latin typeface="Comic Sans MS"/>
                <a:ea typeface="Comic Sans MS"/>
                <a:cs typeface="Comic Sans MS"/>
                <a:sym typeface="Comic Sans MS"/>
              </a:rPr>
            </a:br>
            <a:r>
              <a:rPr b="1" i="0" lang="en-US" sz="2000" u="none">
                <a:solidFill>
                  <a:schemeClr val="dk1"/>
                </a:solidFill>
                <a:latin typeface="Comic Sans MS"/>
                <a:ea typeface="Comic Sans MS"/>
                <a:cs typeface="Comic Sans MS"/>
                <a:sym typeface="Comic Sans MS"/>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8"/>
          <p:cNvSpPr txBox="1"/>
          <p:nvPr/>
        </p:nvSpPr>
        <p:spPr>
          <a:xfrm>
            <a:off x="2514600" y="2501900"/>
            <a:ext cx="6096000" cy="344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The first thing the fire did was unite the city around a common cause.  For the first time, a large number of people began arguing for better fire codes, fire precautions, and fire equipment for firemen. It was clear that no one wanted to go through another Great Chicago Fire. </a:t>
            </a:r>
            <a:r>
              <a:rPr b="1" i="0" lang="en-US" sz="2000" u="none">
                <a:solidFill>
                  <a:schemeClr val="dk1"/>
                </a:solidFill>
                <a:latin typeface="Comic Sans MS"/>
                <a:ea typeface="Comic Sans MS"/>
                <a:cs typeface="Comic Sans MS"/>
                <a:sym typeface="Comic Sans MS"/>
              </a:rPr>
              <a:t> </a:t>
            </a:r>
            <a:endParaRPr/>
          </a:p>
        </p:txBody>
      </p:sp>
      <p:sp>
        <p:nvSpPr>
          <p:cNvPr id="130" name="Google Shape;130;p18"/>
          <p:cNvSpPr txBox="1"/>
          <p:nvPr/>
        </p:nvSpPr>
        <p:spPr>
          <a:xfrm>
            <a:off x="533400" y="2438400"/>
            <a:ext cx="1905000" cy="457200"/>
          </a:xfrm>
          <a:prstGeom prst="rect">
            <a:avLst/>
          </a:prstGeom>
          <a:noFill/>
          <a:ln>
            <a:noFill/>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Comic Sans MS"/>
              <a:buNone/>
            </a:pPr>
            <a:r>
              <a:rPr b="1" i="0" lang="en-US" sz="2400" u="none">
                <a:solidFill>
                  <a:srgbClr val="F1861B"/>
                </a:solidFill>
                <a:latin typeface="Comic Sans MS"/>
                <a:ea typeface="Comic Sans MS"/>
                <a:cs typeface="Comic Sans MS"/>
                <a:sym typeface="Comic Sans MS"/>
              </a:rPr>
              <a:t>Prevention:</a:t>
            </a:r>
            <a:endParaRPr/>
          </a:p>
        </p:txBody>
      </p:sp>
      <p:pic>
        <p:nvPicPr>
          <p:cNvPr id="131" name="Google Shape;131;p18"/>
          <p:cNvPicPr preferRelativeResize="0"/>
          <p:nvPr/>
        </p:nvPicPr>
        <p:blipFill rotWithShape="1">
          <a:blip r:embed="rId3">
            <a:alphaModFix/>
          </a:blip>
          <a:srcRect b="0" l="0" r="0" t="0"/>
          <a:stretch/>
        </p:blipFill>
        <p:spPr>
          <a:xfrm>
            <a:off x="685800" y="3048000"/>
            <a:ext cx="1454150" cy="1676400"/>
          </a:xfrm>
          <a:prstGeom prst="rect">
            <a:avLst/>
          </a:prstGeom>
          <a:noFill/>
          <a:ln cap="flat" cmpd="sng" w="12700">
            <a:solidFill>
              <a:schemeClr val="dk2"/>
            </a:solidFill>
            <a:prstDash val="solid"/>
            <a:miter lim="8000"/>
            <a:headEnd len="sm" w="sm" type="none"/>
            <a:tailEnd len="sm" w="sm" type="none"/>
          </a:ln>
        </p:spPr>
      </p:pic>
      <p:sp>
        <p:nvSpPr>
          <p:cNvPr id="132" name="Google Shape;132;p18"/>
          <p:cNvSpPr txBox="1"/>
          <p:nvPr/>
        </p:nvSpPr>
        <p:spPr>
          <a:xfrm>
            <a:off x="609600" y="4800600"/>
            <a:ext cx="1600200" cy="730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1" i="0" lang="en-US" sz="1400" u="none">
                <a:solidFill>
                  <a:schemeClr val="dk1"/>
                </a:solidFill>
                <a:latin typeface="Comic Sans MS"/>
                <a:ea typeface="Comic Sans MS"/>
                <a:cs typeface="Comic Sans MS"/>
                <a:sym typeface="Comic Sans MS"/>
              </a:rPr>
              <a:t>National Fire Protection Association</a:t>
            </a:r>
            <a:endParaRPr/>
          </a:p>
        </p:txBody>
      </p:sp>
      <p:sp>
        <p:nvSpPr>
          <p:cNvPr id="133" name="Google Shape;133;p18"/>
          <p:cNvSpPr txBox="1"/>
          <p:nvPr/>
        </p:nvSpPr>
        <p:spPr>
          <a:xfrm>
            <a:off x="381000" y="473075"/>
            <a:ext cx="8382000" cy="1431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400" u="none">
                <a:solidFill>
                  <a:srgbClr val="FF3300"/>
                </a:solidFill>
                <a:latin typeface="Arial"/>
                <a:ea typeface="Arial"/>
                <a:cs typeface="Arial"/>
                <a:sym typeface="Arial"/>
              </a:rPr>
              <a:t>What Was the City of Chicago’s Initial Reaction and Response?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19"/>
          <p:cNvSpPr txBox="1"/>
          <p:nvPr/>
        </p:nvSpPr>
        <p:spPr>
          <a:xfrm>
            <a:off x="381000" y="533400"/>
            <a:ext cx="83820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Physical Changes After the Fire </a:t>
            </a:r>
            <a:endParaRPr/>
          </a:p>
        </p:txBody>
      </p:sp>
      <p:sp>
        <p:nvSpPr>
          <p:cNvPr id="139" name="Google Shape;139;p19"/>
          <p:cNvSpPr txBox="1"/>
          <p:nvPr/>
        </p:nvSpPr>
        <p:spPr>
          <a:xfrm>
            <a:off x="1219200" y="2057400"/>
            <a:ext cx="6934200" cy="3776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Soon, Chicago’s streets were changed. Because Chicago had originally been built upon wet land, many of the early roads were made of wood. At the time, wood seemed like the smartest material to use to keep the city above the wet terrain. However, after the Great Fire, roads were no longer created of wood due to their flammable nature.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20"/>
          <p:cNvSpPr txBox="1"/>
          <p:nvPr/>
        </p:nvSpPr>
        <p:spPr>
          <a:xfrm>
            <a:off x="381000" y="533400"/>
            <a:ext cx="83820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400" u="none">
                <a:solidFill>
                  <a:srgbClr val="FF3300"/>
                </a:solidFill>
                <a:latin typeface="Arial"/>
                <a:ea typeface="Arial"/>
                <a:cs typeface="Arial"/>
                <a:sym typeface="Arial"/>
              </a:rPr>
              <a:t>Structural Changes After the Fire</a:t>
            </a:r>
            <a:endParaRPr/>
          </a:p>
        </p:txBody>
      </p:sp>
      <p:sp>
        <p:nvSpPr>
          <p:cNvPr id="145" name="Google Shape;145;p20"/>
          <p:cNvSpPr txBox="1"/>
          <p:nvPr/>
        </p:nvSpPr>
        <p:spPr>
          <a:xfrm>
            <a:off x="1219200" y="2057400"/>
            <a:ext cx="7010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300" u="none">
                <a:solidFill>
                  <a:schemeClr val="dk1"/>
                </a:solidFill>
                <a:latin typeface="Comic Sans MS"/>
                <a:ea typeface="Comic Sans MS"/>
                <a:cs typeface="Comic Sans MS"/>
                <a:sym typeface="Comic Sans MS"/>
              </a:rPr>
              <a:t>The fire played a major role in changing the building materials of houses. After the Great Fire, people realized that nonflammable materials were needed for building homes and businesses. Soon many more buildings were created of brick rather than wood. The idea of using brick and other less flammable materials soon spread throughout America.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1"/>
          <p:cNvSpPr txBox="1"/>
          <p:nvPr/>
        </p:nvSpPr>
        <p:spPr>
          <a:xfrm>
            <a:off x="457200" y="533400"/>
            <a:ext cx="83820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Social Changes</a:t>
            </a:r>
            <a:endParaRPr/>
          </a:p>
        </p:txBody>
      </p:sp>
      <p:sp>
        <p:nvSpPr>
          <p:cNvPr id="151" name="Google Shape;151;p21"/>
          <p:cNvSpPr txBox="1"/>
          <p:nvPr/>
        </p:nvSpPr>
        <p:spPr>
          <a:xfrm>
            <a:off x="1219200" y="2089150"/>
            <a:ext cx="6705600" cy="3275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Unfortunately for the poor, the city did little to stop the rumors. The city’s officials were glad to have someone blamed for the fire. The city officials realized that they could have just as easily been blamed due to the city’s lack of firemen and other supplies.</a:t>
            </a:r>
            <a:br>
              <a:rPr b="1" i="0" lang="en-US" sz="2200" u="none">
                <a:solidFill>
                  <a:schemeClr val="dk1"/>
                </a:solidFill>
                <a:latin typeface="Comic Sans MS"/>
                <a:ea typeface="Comic Sans MS"/>
                <a:cs typeface="Comic Sans MS"/>
                <a:sym typeface="Comic Sans MS"/>
              </a:rPr>
            </a:br>
            <a:endParaRPr/>
          </a:p>
          <a:p>
            <a:pPr indent="0" lvl="0" marL="0" marR="0" rtl="0" algn="l">
              <a:lnSpc>
                <a:spcPct val="100000"/>
              </a:lnSpc>
              <a:spcBef>
                <a:spcPts val="110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The fire in many ways actually widened the gap between rich and poor.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4"/>
          <p:cNvSpPr txBox="1"/>
          <p:nvPr/>
        </p:nvSpPr>
        <p:spPr>
          <a:xfrm>
            <a:off x="1828800" y="2209800"/>
            <a:ext cx="6019800" cy="33877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1" i="0" lang="en-US" sz="3600" u="none">
                <a:solidFill>
                  <a:schemeClr val="dk1"/>
                </a:solidFill>
                <a:latin typeface="Comic Sans MS"/>
                <a:ea typeface="Comic Sans MS"/>
                <a:cs typeface="Comic Sans MS"/>
                <a:sym typeface="Comic Sans MS"/>
              </a:rPr>
              <a:t>How did the Great Chicago Fire of 1871 lead to Chicago becoming a great American cit</a:t>
            </a:r>
            <a:r>
              <a:rPr b="1" lang="en-US" sz="3600">
                <a:solidFill>
                  <a:schemeClr val="dk1"/>
                </a:solidFill>
                <a:latin typeface="Comic Sans MS"/>
                <a:ea typeface="Comic Sans MS"/>
                <a:cs typeface="Comic Sans MS"/>
                <a:sym typeface="Comic Sans MS"/>
              </a:rPr>
              <a:t>y</a:t>
            </a:r>
            <a:r>
              <a:rPr b="1" i="0" lang="en-US" sz="3600" u="none">
                <a:solidFill>
                  <a:schemeClr val="dk1"/>
                </a:solidFill>
                <a:latin typeface="Comic Sans MS"/>
                <a:ea typeface="Comic Sans MS"/>
                <a:cs typeface="Comic Sans MS"/>
                <a:sym typeface="Comic Sans MS"/>
              </a:rPr>
              <a:t>?</a:t>
            </a:r>
            <a:endParaRPr/>
          </a:p>
        </p:txBody>
      </p:sp>
      <p:sp>
        <p:nvSpPr>
          <p:cNvPr id="29" name="Google Shape;29;p4"/>
          <p:cNvSpPr txBox="1"/>
          <p:nvPr/>
        </p:nvSpPr>
        <p:spPr>
          <a:xfrm>
            <a:off x="1752600" y="914400"/>
            <a:ext cx="61722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400" u="none">
                <a:solidFill>
                  <a:srgbClr val="FF3300"/>
                </a:solidFill>
                <a:latin typeface="Arial"/>
                <a:ea typeface="Arial"/>
                <a:cs typeface="Arial"/>
                <a:sym typeface="Arial"/>
              </a:rPr>
              <a:t>ESSENTIAL QUESTION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2"/>
          <p:cNvSpPr txBox="1"/>
          <p:nvPr/>
        </p:nvSpPr>
        <p:spPr>
          <a:xfrm>
            <a:off x="381000" y="533400"/>
            <a:ext cx="83820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Social Changes </a:t>
            </a:r>
            <a:endParaRPr/>
          </a:p>
        </p:txBody>
      </p:sp>
      <p:sp>
        <p:nvSpPr>
          <p:cNvPr id="157" name="Google Shape;157;p22"/>
          <p:cNvSpPr txBox="1"/>
          <p:nvPr/>
        </p:nvSpPr>
        <p:spPr>
          <a:xfrm>
            <a:off x="1143000" y="1752600"/>
            <a:ext cx="7086600" cy="4473575"/>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2400"/>
              <a:buFont typeface="Comic Sans MS"/>
              <a:buChar char="•"/>
            </a:pPr>
            <a:r>
              <a:rPr b="1" i="0" lang="en-US" sz="2400" u="none">
                <a:solidFill>
                  <a:schemeClr val="dk1"/>
                </a:solidFill>
                <a:latin typeface="Comic Sans MS"/>
                <a:ea typeface="Comic Sans MS"/>
                <a:cs typeface="Comic Sans MS"/>
                <a:sym typeface="Comic Sans MS"/>
              </a:rPr>
              <a:t>The social classes separated more and more in large reason because of money.</a:t>
            </a:r>
            <a:br>
              <a:rPr b="1" i="0" lang="en-US" sz="2400" u="none">
                <a:solidFill>
                  <a:schemeClr val="dk1"/>
                </a:solidFill>
                <a:latin typeface="Comic Sans MS"/>
                <a:ea typeface="Comic Sans MS"/>
                <a:cs typeface="Comic Sans MS"/>
                <a:sym typeface="Comic Sans MS"/>
              </a:rPr>
            </a:br>
            <a:r>
              <a:rPr b="1" i="0" lang="en-US" sz="2400" u="none">
                <a:solidFill>
                  <a:schemeClr val="dk1"/>
                </a:solidFill>
                <a:latin typeface="Comic Sans MS"/>
                <a:ea typeface="Comic Sans MS"/>
                <a:cs typeface="Comic Sans MS"/>
                <a:sym typeface="Comic Sans MS"/>
              </a:rPr>
              <a:t> </a:t>
            </a:r>
            <a:endParaRPr/>
          </a:p>
          <a:p>
            <a:pPr indent="-457200" lvl="0" marL="457200" marR="0" rtl="0" algn="l">
              <a:lnSpc>
                <a:spcPct val="100000"/>
              </a:lnSpc>
              <a:spcBef>
                <a:spcPts val="1200"/>
              </a:spcBef>
              <a:spcAft>
                <a:spcPts val="0"/>
              </a:spcAft>
              <a:buClr>
                <a:schemeClr val="dk1"/>
              </a:buClr>
              <a:buSzPts val="2400"/>
              <a:buFont typeface="Comic Sans MS"/>
              <a:buChar char="•"/>
            </a:pPr>
            <a:r>
              <a:rPr b="1" i="0" lang="en-US" sz="2400" u="none">
                <a:solidFill>
                  <a:schemeClr val="dk1"/>
                </a:solidFill>
                <a:latin typeface="Comic Sans MS"/>
                <a:ea typeface="Comic Sans MS"/>
                <a:cs typeface="Comic Sans MS"/>
                <a:sym typeface="Comic Sans MS"/>
              </a:rPr>
              <a:t>While the rich were able to rebuild with bricks and other nonflammable material, the poor were unable to afford these more expensive building materials.</a:t>
            </a:r>
            <a:br>
              <a:rPr b="1" i="0" lang="en-US" sz="2400" u="none">
                <a:solidFill>
                  <a:schemeClr val="dk1"/>
                </a:solidFill>
                <a:latin typeface="Comic Sans MS"/>
                <a:ea typeface="Comic Sans MS"/>
                <a:cs typeface="Comic Sans MS"/>
                <a:sym typeface="Comic Sans MS"/>
              </a:rPr>
            </a:br>
            <a:endParaRPr/>
          </a:p>
          <a:p>
            <a:pPr indent="-457200" lvl="0" marL="457200" marR="0" rtl="0" algn="l">
              <a:lnSpc>
                <a:spcPct val="100000"/>
              </a:lnSpc>
              <a:spcBef>
                <a:spcPts val="1200"/>
              </a:spcBef>
              <a:spcAft>
                <a:spcPts val="0"/>
              </a:spcAft>
              <a:buClr>
                <a:schemeClr val="dk1"/>
              </a:buClr>
              <a:buSzPts val="2400"/>
              <a:buFont typeface="Comic Sans MS"/>
              <a:buChar char="•"/>
            </a:pPr>
            <a:r>
              <a:rPr b="1" i="0" lang="en-US" sz="2400" u="none">
                <a:solidFill>
                  <a:schemeClr val="dk1"/>
                </a:solidFill>
                <a:latin typeface="Comic Sans MS"/>
                <a:ea typeface="Comic Sans MS"/>
                <a:cs typeface="Comic Sans MS"/>
                <a:sym typeface="Comic Sans MS"/>
              </a:rPr>
              <a:t>Many of the poor didn’t have fire insurance before the fire which left them completely vulnerable after the fire.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23"/>
          <p:cNvSpPr txBox="1"/>
          <p:nvPr/>
        </p:nvSpPr>
        <p:spPr>
          <a:xfrm>
            <a:off x="304800" y="554037"/>
            <a:ext cx="8382000" cy="7016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000" u="none">
                <a:solidFill>
                  <a:srgbClr val="FF3300"/>
                </a:solidFill>
                <a:latin typeface="Arial"/>
                <a:ea typeface="Arial"/>
                <a:cs typeface="Arial"/>
                <a:sym typeface="Arial"/>
              </a:rPr>
              <a:t> </a:t>
            </a:r>
            <a:endParaRPr/>
          </a:p>
        </p:txBody>
      </p:sp>
      <p:sp>
        <p:nvSpPr>
          <p:cNvPr id="163" name="Google Shape;163;p23"/>
          <p:cNvSpPr txBox="1"/>
          <p:nvPr/>
        </p:nvSpPr>
        <p:spPr>
          <a:xfrm>
            <a:off x="457200" y="249237"/>
            <a:ext cx="83820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An Optimistic Response </a:t>
            </a:r>
            <a:endParaRPr/>
          </a:p>
        </p:txBody>
      </p:sp>
      <p:sp>
        <p:nvSpPr>
          <p:cNvPr id="164" name="Google Shape;164;p23"/>
          <p:cNvSpPr txBox="1"/>
          <p:nvPr/>
        </p:nvSpPr>
        <p:spPr>
          <a:xfrm>
            <a:off x="1752600" y="1371600"/>
            <a:ext cx="6248400"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“From the Ruins Our City Shall Rise!” a song by George Frederick Root:</a:t>
            </a:r>
            <a:endParaRPr/>
          </a:p>
        </p:txBody>
      </p:sp>
      <p:sp>
        <p:nvSpPr>
          <p:cNvPr id="165" name="Google Shape;165;p23"/>
          <p:cNvSpPr txBox="1"/>
          <p:nvPr/>
        </p:nvSpPr>
        <p:spPr>
          <a:xfrm>
            <a:off x="2438400" y="2459037"/>
            <a:ext cx="4572000" cy="3713162"/>
          </a:xfrm>
          <a:prstGeom prst="rect">
            <a:avLst/>
          </a:prstGeom>
          <a:noFill/>
          <a:ln cap="flat" cmpd="sng" w="9525">
            <a:solidFill>
              <a:srgbClr val="FF33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Dreary, dreary, the darkness falls,</a:t>
            </a:r>
            <a:endParaRPr/>
          </a:p>
          <a:p>
            <a:pPr indent="0" lvl="0" marL="0" marR="0" rtl="0" algn="l">
              <a:lnSpc>
                <a:spcPct val="100000"/>
              </a:lnSpc>
              <a:spcBef>
                <a:spcPts val="95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While the autumn winds moan</a:t>
            </a:r>
            <a:endParaRPr/>
          </a:p>
          <a:p>
            <a:pPr indent="0" lvl="0" marL="0" marR="0" rtl="0" algn="l">
              <a:lnSpc>
                <a:spcPct val="100000"/>
              </a:lnSpc>
              <a:spcBef>
                <a:spcPts val="95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through blackened walls.</a:t>
            </a:r>
            <a:endParaRPr/>
          </a:p>
          <a:p>
            <a:pPr indent="0" lvl="0" marL="0" marR="0" rtl="0" algn="l">
              <a:lnSpc>
                <a:spcPct val="100000"/>
              </a:lnSpc>
              <a:spcBef>
                <a:spcPts val="95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But see! The bright rift in the cloud</a:t>
            </a:r>
            <a:endParaRPr/>
          </a:p>
          <a:p>
            <a:pPr indent="0" lvl="0" marL="0" marR="0" rtl="0" algn="l">
              <a:lnSpc>
                <a:spcPct val="100000"/>
              </a:lnSpc>
              <a:spcBef>
                <a:spcPts val="95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and hear the great voice from the shore!</a:t>
            </a:r>
            <a:endParaRPr/>
          </a:p>
          <a:p>
            <a:pPr indent="0" lvl="0" marL="0" marR="0" rtl="0" algn="l">
              <a:lnSpc>
                <a:spcPct val="100000"/>
              </a:lnSpc>
              <a:spcBef>
                <a:spcPts val="95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Our city shall rise!</a:t>
            </a:r>
            <a:endParaRPr/>
          </a:p>
          <a:p>
            <a:pPr indent="0" lvl="0" marL="0" marR="0" rtl="0" algn="l">
              <a:lnSpc>
                <a:spcPct val="100000"/>
              </a:lnSpc>
              <a:spcBef>
                <a:spcPts val="95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Yes, she shall rise!</a:t>
            </a:r>
            <a:endParaRPr/>
          </a:p>
          <a:p>
            <a:pPr indent="0" lvl="0" marL="0" marR="0" rtl="0" algn="l">
              <a:lnSpc>
                <a:spcPct val="100000"/>
              </a:lnSpc>
              <a:spcBef>
                <a:spcPts val="950"/>
              </a:spcBef>
              <a:spcAft>
                <a:spcPts val="0"/>
              </a:spcAft>
              <a:buClr>
                <a:schemeClr val="dk1"/>
              </a:buClr>
              <a:buFont typeface="Comic Sans MS"/>
              <a:buNone/>
            </a:pPr>
            <a:r>
              <a:rPr b="1" i="1" lang="en-US" sz="1900" u="none">
                <a:solidFill>
                  <a:schemeClr val="dk1"/>
                </a:solidFill>
                <a:latin typeface="Comic Sans MS"/>
                <a:ea typeface="Comic Sans MS"/>
                <a:cs typeface="Comic Sans MS"/>
                <a:sym typeface="Comic Sans MS"/>
              </a:rPr>
              <a:t>Queen of the west once more!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24"/>
          <p:cNvSpPr txBox="1"/>
          <p:nvPr/>
        </p:nvSpPr>
        <p:spPr>
          <a:xfrm>
            <a:off x="457200" y="304800"/>
            <a:ext cx="8382000" cy="15557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Lasting Effects of the </a:t>
            </a:r>
            <a:br>
              <a:rPr b="0" i="0" lang="en-US" sz="4800" u="none">
                <a:solidFill>
                  <a:srgbClr val="FF3300"/>
                </a:solidFill>
                <a:latin typeface="Arial"/>
                <a:ea typeface="Arial"/>
                <a:cs typeface="Arial"/>
                <a:sym typeface="Arial"/>
              </a:rPr>
            </a:br>
            <a:r>
              <a:rPr b="0" i="0" lang="en-US" sz="4800" u="none">
                <a:solidFill>
                  <a:srgbClr val="FF3300"/>
                </a:solidFill>
                <a:latin typeface="Arial"/>
                <a:ea typeface="Arial"/>
                <a:cs typeface="Arial"/>
                <a:sym typeface="Arial"/>
              </a:rPr>
              <a:t>Great Chicago Fire</a:t>
            </a:r>
            <a:endParaRPr/>
          </a:p>
        </p:txBody>
      </p:sp>
      <p:sp>
        <p:nvSpPr>
          <p:cNvPr id="171" name="Google Shape;171;p24"/>
          <p:cNvSpPr txBox="1"/>
          <p:nvPr/>
        </p:nvSpPr>
        <p:spPr>
          <a:xfrm>
            <a:off x="1143000" y="2209800"/>
            <a:ext cx="7086600"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omic Sans MS"/>
              <a:buNone/>
            </a:pPr>
            <a:r>
              <a:rPr b="1" i="0" lang="en-US" sz="2200" u="none">
                <a:solidFill>
                  <a:schemeClr val="dk1"/>
                </a:solidFill>
                <a:latin typeface="Comic Sans MS"/>
                <a:ea typeface="Comic Sans MS"/>
                <a:cs typeface="Comic Sans MS"/>
                <a:sym typeface="Comic Sans MS"/>
              </a:rPr>
              <a:t>The Great Chicago Fire has had some lasting effects on America:</a:t>
            </a:r>
            <a:endParaRPr/>
          </a:p>
        </p:txBody>
      </p:sp>
      <p:sp>
        <p:nvSpPr>
          <p:cNvPr id="172" name="Google Shape;172;p24"/>
          <p:cNvSpPr txBox="1"/>
          <p:nvPr/>
        </p:nvSpPr>
        <p:spPr>
          <a:xfrm>
            <a:off x="1143000" y="3124200"/>
            <a:ext cx="4343400" cy="327501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Fire Prevention Week (This year it is between October 8</a:t>
            </a:r>
            <a:r>
              <a:rPr b="1" baseline="30000" i="0" lang="en-US" sz="2200" u="none">
                <a:solidFill>
                  <a:schemeClr val="dk1"/>
                </a:solidFill>
                <a:latin typeface="Comic Sans MS"/>
                <a:ea typeface="Comic Sans MS"/>
                <a:cs typeface="Comic Sans MS"/>
                <a:sym typeface="Comic Sans MS"/>
              </a:rPr>
              <a:t>th</a:t>
            </a:r>
            <a:r>
              <a:rPr b="1" i="0" lang="en-US" sz="2200" u="none">
                <a:solidFill>
                  <a:schemeClr val="dk1"/>
                </a:solidFill>
                <a:latin typeface="Comic Sans MS"/>
                <a:ea typeface="Comic Sans MS"/>
                <a:cs typeface="Comic Sans MS"/>
                <a:sym typeface="Comic Sans MS"/>
              </a:rPr>
              <a:t> and October 14</a:t>
            </a:r>
            <a:r>
              <a:rPr b="1" baseline="30000" i="0" lang="en-US" sz="2200" u="none">
                <a:solidFill>
                  <a:schemeClr val="dk1"/>
                </a:solidFill>
                <a:latin typeface="Comic Sans MS"/>
                <a:ea typeface="Comic Sans MS"/>
                <a:cs typeface="Comic Sans MS"/>
                <a:sym typeface="Comic Sans MS"/>
              </a:rPr>
              <a:t>th.</a:t>
            </a:r>
            <a:r>
              <a:rPr b="1" i="0" lang="en-US" sz="2200" u="none">
                <a:solidFill>
                  <a:schemeClr val="dk1"/>
                </a:solidFill>
                <a:latin typeface="Comic Sans MS"/>
                <a:ea typeface="Comic Sans MS"/>
                <a:cs typeface="Comic Sans MS"/>
                <a:sym typeface="Comic Sans MS"/>
              </a:rPr>
              <a:t> </a:t>
            </a:r>
            <a:endParaRPr/>
          </a:p>
          <a:p>
            <a:pPr indent="-457200" lvl="0" marL="457200"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The fire inspired the name of a Major League Soccer (MLS) team based in Chicago:</a:t>
            </a:r>
            <a:br>
              <a:rPr b="1" i="0" lang="en-US" sz="2200" u="none">
                <a:solidFill>
                  <a:schemeClr val="dk1"/>
                </a:solidFill>
                <a:latin typeface="Comic Sans MS"/>
                <a:ea typeface="Comic Sans MS"/>
                <a:cs typeface="Comic Sans MS"/>
                <a:sym typeface="Comic Sans MS"/>
              </a:rPr>
            </a:br>
            <a:r>
              <a:rPr b="1" i="0" lang="en-US" sz="2200" u="none">
                <a:solidFill>
                  <a:schemeClr val="dk1"/>
                </a:solidFill>
                <a:latin typeface="Comic Sans MS"/>
                <a:ea typeface="Comic Sans MS"/>
                <a:cs typeface="Comic Sans MS"/>
                <a:sym typeface="Comic Sans MS"/>
              </a:rPr>
              <a:t>       --The Chicago Fire.  </a:t>
            </a:r>
            <a:endParaRPr/>
          </a:p>
        </p:txBody>
      </p:sp>
      <p:pic>
        <p:nvPicPr>
          <p:cNvPr descr="picture of chicago fire" id="173" name="Google Shape;173;p24"/>
          <p:cNvPicPr preferRelativeResize="0"/>
          <p:nvPr/>
        </p:nvPicPr>
        <p:blipFill rotWithShape="1">
          <a:blip r:embed="rId3">
            <a:alphaModFix/>
          </a:blip>
          <a:srcRect b="0" l="0" r="0" t="0"/>
          <a:stretch/>
        </p:blipFill>
        <p:spPr>
          <a:xfrm>
            <a:off x="5791200" y="3352800"/>
            <a:ext cx="2895600" cy="2873375"/>
          </a:xfrm>
          <a:prstGeom prst="rect">
            <a:avLst/>
          </a:prstGeom>
          <a:noFill/>
          <a:ln cap="flat" cmpd="sng" w="12700">
            <a:solidFill>
              <a:schemeClr val="dk1"/>
            </a:solidFill>
            <a:prstDash val="solid"/>
            <a:miter lim="8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5"/>
          <p:cNvSpPr txBox="1"/>
          <p:nvPr/>
        </p:nvSpPr>
        <p:spPr>
          <a:xfrm>
            <a:off x="1524000" y="457200"/>
            <a:ext cx="61722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5400" u="none">
                <a:solidFill>
                  <a:srgbClr val="FF3300"/>
                </a:solidFill>
                <a:latin typeface="Arial"/>
                <a:ea typeface="Arial"/>
                <a:cs typeface="Arial"/>
                <a:sym typeface="Arial"/>
              </a:rPr>
              <a:t>Background </a:t>
            </a:r>
            <a:endParaRPr/>
          </a:p>
        </p:txBody>
      </p:sp>
      <p:sp>
        <p:nvSpPr>
          <p:cNvPr id="35" name="Google Shape;35;p5"/>
          <p:cNvSpPr txBox="1"/>
          <p:nvPr/>
        </p:nvSpPr>
        <p:spPr>
          <a:xfrm>
            <a:off x="533400" y="1828800"/>
            <a:ext cx="3505200" cy="1370012"/>
          </a:xfrm>
          <a:prstGeom prst="rect">
            <a:avLst/>
          </a:prstGeom>
          <a:noFill/>
          <a:ln>
            <a:noFill/>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1861B"/>
              </a:buClr>
              <a:buFont typeface="Comic Sans MS"/>
              <a:buNone/>
            </a:pPr>
            <a:r>
              <a:rPr b="1" i="0" lang="en-US" sz="2400" u="none">
                <a:solidFill>
                  <a:srgbClr val="F1861B"/>
                </a:solidFill>
                <a:latin typeface="Comic Sans MS"/>
                <a:ea typeface="Comic Sans MS"/>
                <a:cs typeface="Comic Sans MS"/>
                <a:sym typeface="Comic Sans MS"/>
              </a:rPr>
              <a:t>Brief History of Chicago:</a:t>
            </a:r>
            <a:endParaRPr/>
          </a:p>
          <a:p>
            <a:pPr indent="0" lvl="0" marL="0" marR="0" rtl="0" algn="l">
              <a:lnSpc>
                <a:spcPct val="100000"/>
              </a:lnSpc>
              <a:spcBef>
                <a:spcPts val="0"/>
              </a:spcBef>
              <a:spcAft>
                <a:spcPts val="0"/>
              </a:spcAft>
              <a:buNone/>
            </a:pPr>
            <a:r>
              <a:t/>
            </a:r>
            <a:endParaRPr b="1" i="0" sz="2400" u="none">
              <a:solidFill>
                <a:srgbClr val="F1861B"/>
              </a:solidFill>
              <a:latin typeface="Comic Sans MS"/>
              <a:ea typeface="Comic Sans MS"/>
              <a:cs typeface="Comic Sans MS"/>
              <a:sym typeface="Comic Sans MS"/>
            </a:endParaRPr>
          </a:p>
        </p:txBody>
      </p:sp>
      <p:sp>
        <p:nvSpPr>
          <p:cNvPr id="36" name="Google Shape;36;p5"/>
          <p:cNvSpPr txBox="1"/>
          <p:nvPr/>
        </p:nvSpPr>
        <p:spPr>
          <a:xfrm>
            <a:off x="4343400" y="1828800"/>
            <a:ext cx="4495800" cy="4448175"/>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None/>
            </a:pPr>
            <a:r>
              <a:t/>
            </a:r>
            <a:endParaRPr/>
          </a:p>
          <a:p>
            <a:pPr indent="-457200" lvl="0" marL="457200"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Chicago became a major railroad hub in the mid to late 1800’s because the city connected the East with the West.</a:t>
            </a:r>
            <a:endParaRPr/>
          </a:p>
          <a:p>
            <a:pPr indent="-457200" lvl="0" marL="457200"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Chicago had begun to grow at a great rate during and after the Civil War.</a:t>
            </a:r>
            <a:endParaRPr/>
          </a:p>
        </p:txBody>
      </p:sp>
      <p:pic>
        <p:nvPicPr>
          <p:cNvPr id="37" name="Google Shape;37;p5"/>
          <p:cNvPicPr preferRelativeResize="0"/>
          <p:nvPr/>
        </p:nvPicPr>
        <p:blipFill>
          <a:blip r:embed="rId3">
            <a:alphaModFix/>
          </a:blip>
          <a:stretch>
            <a:fillRect/>
          </a:stretch>
        </p:blipFill>
        <p:spPr>
          <a:xfrm>
            <a:off x="282525" y="3251675"/>
            <a:ext cx="3505198" cy="21445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 name="Shape 41"/>
        <p:cNvGrpSpPr/>
        <p:nvPr/>
      </p:nvGrpSpPr>
      <p:grpSpPr>
        <a:xfrm>
          <a:off x="0" y="0"/>
          <a:ext cx="0" cy="0"/>
          <a:chOff x="0" y="0"/>
          <a:chExt cx="0" cy="0"/>
        </a:xfrm>
      </p:grpSpPr>
      <p:sp>
        <p:nvSpPr>
          <p:cNvPr id="42" name="Google Shape;42;p6"/>
          <p:cNvSpPr txBox="1"/>
          <p:nvPr/>
        </p:nvSpPr>
        <p:spPr>
          <a:xfrm>
            <a:off x="1143000" y="2762250"/>
            <a:ext cx="7162800" cy="3378200"/>
          </a:xfrm>
          <a:prstGeom prst="rect">
            <a:avLst/>
          </a:prstGeom>
          <a:noFill/>
          <a:ln>
            <a:noFill/>
          </a:ln>
        </p:spPr>
        <p:txBody>
          <a:bodyPr anchorCtr="0" anchor="t" bIns="45700" lIns="91425" spcFirstLastPara="1" rIns="91425" wrap="square" tIns="45700">
            <a:noAutofit/>
          </a:bodyPr>
          <a:lstStyle/>
          <a:p>
            <a:pPr indent="-515937" lvl="0" marL="515937" marR="0" rtl="0" algn="l">
              <a:lnSpc>
                <a:spcPct val="100000"/>
              </a:lnSpc>
              <a:spcBef>
                <a:spcPts val="0"/>
              </a:spcBef>
              <a:spcAft>
                <a:spcPts val="0"/>
              </a:spcAft>
              <a:buClr>
                <a:schemeClr val="dk1"/>
              </a:buClr>
              <a:buSzPts val="2400"/>
              <a:buFont typeface="Comic Sans MS"/>
              <a:buChar char="•"/>
            </a:pPr>
            <a:r>
              <a:rPr b="1" i="0" lang="en-US" sz="2400" u="none">
                <a:solidFill>
                  <a:schemeClr val="dk1"/>
                </a:solidFill>
                <a:latin typeface="Comic Sans MS"/>
                <a:ea typeface="Comic Sans MS"/>
                <a:cs typeface="Comic Sans MS"/>
                <a:sym typeface="Comic Sans MS"/>
              </a:rPr>
              <a:t>Chicago had already had a few large fires in 1839, 1849, and 1857.</a:t>
            </a:r>
            <a:br>
              <a:rPr b="1" i="0" lang="en-US" sz="2400" u="none">
                <a:solidFill>
                  <a:schemeClr val="dk1"/>
                </a:solidFill>
                <a:latin typeface="Comic Sans MS"/>
                <a:ea typeface="Comic Sans MS"/>
                <a:cs typeface="Comic Sans MS"/>
                <a:sym typeface="Comic Sans MS"/>
              </a:rPr>
            </a:br>
            <a:endParaRPr/>
          </a:p>
          <a:p>
            <a:pPr indent="-515937" lvl="0" marL="515937" marR="0" rtl="0" algn="l">
              <a:lnSpc>
                <a:spcPct val="100000"/>
              </a:lnSpc>
              <a:spcBef>
                <a:spcPts val="1200"/>
              </a:spcBef>
              <a:spcAft>
                <a:spcPts val="0"/>
              </a:spcAft>
              <a:buClr>
                <a:schemeClr val="dk1"/>
              </a:buClr>
              <a:buSzPts val="2400"/>
              <a:buFont typeface="Comic Sans MS"/>
              <a:buChar char="•"/>
            </a:pPr>
            <a:r>
              <a:rPr b="1" i="0" lang="en-US" sz="2400" u="none">
                <a:solidFill>
                  <a:schemeClr val="dk1"/>
                </a:solidFill>
                <a:latin typeface="Comic Sans MS"/>
                <a:ea typeface="Comic Sans MS"/>
                <a:cs typeface="Comic Sans MS"/>
                <a:sym typeface="Comic Sans MS"/>
              </a:rPr>
              <a:t>October of 1871 had been warmer and dryer than past Chicago October’s.</a:t>
            </a:r>
            <a:br>
              <a:rPr b="1" i="0" lang="en-US" sz="2400" u="none">
                <a:solidFill>
                  <a:schemeClr val="dk1"/>
                </a:solidFill>
                <a:latin typeface="Comic Sans MS"/>
                <a:ea typeface="Comic Sans MS"/>
                <a:cs typeface="Comic Sans MS"/>
                <a:sym typeface="Comic Sans MS"/>
              </a:rPr>
            </a:br>
            <a:endParaRPr/>
          </a:p>
          <a:p>
            <a:pPr indent="-515937" lvl="0" marL="515937" marR="0" rtl="0" algn="l">
              <a:lnSpc>
                <a:spcPct val="100000"/>
              </a:lnSpc>
              <a:spcBef>
                <a:spcPts val="1200"/>
              </a:spcBef>
              <a:spcAft>
                <a:spcPts val="0"/>
              </a:spcAft>
              <a:buClr>
                <a:schemeClr val="dk1"/>
              </a:buClr>
              <a:buSzPts val="2400"/>
              <a:buFont typeface="Comic Sans MS"/>
              <a:buChar char="•"/>
            </a:pPr>
            <a:r>
              <a:rPr b="1" i="0" lang="en-US" sz="2400" u="none">
                <a:solidFill>
                  <a:schemeClr val="dk1"/>
                </a:solidFill>
                <a:latin typeface="Comic Sans MS"/>
                <a:ea typeface="Comic Sans MS"/>
                <a:cs typeface="Comic Sans MS"/>
                <a:sym typeface="Comic Sans MS"/>
              </a:rPr>
              <a:t>The year of the fire, the entire city of Chicago only had 185 fire fighters.</a:t>
            </a:r>
            <a:endParaRPr/>
          </a:p>
        </p:txBody>
      </p:sp>
      <p:sp>
        <p:nvSpPr>
          <p:cNvPr id="43" name="Google Shape;43;p6"/>
          <p:cNvSpPr txBox="1"/>
          <p:nvPr/>
        </p:nvSpPr>
        <p:spPr>
          <a:xfrm>
            <a:off x="1143000" y="2057400"/>
            <a:ext cx="6477000" cy="457200"/>
          </a:xfrm>
          <a:prstGeom prst="rect">
            <a:avLst/>
          </a:prstGeom>
          <a:noFill/>
          <a:ln>
            <a:noFill/>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Comic Sans MS"/>
              <a:buNone/>
            </a:pPr>
            <a:r>
              <a:rPr b="1" i="0" lang="en-US" sz="2400" u="none">
                <a:solidFill>
                  <a:srgbClr val="F1861B"/>
                </a:solidFill>
                <a:latin typeface="Comic Sans MS"/>
                <a:ea typeface="Comic Sans MS"/>
                <a:cs typeface="Comic Sans MS"/>
                <a:sym typeface="Comic Sans MS"/>
              </a:rPr>
              <a:t>Leading up to the Great Chicago Fire:</a:t>
            </a:r>
            <a:endParaRPr/>
          </a:p>
        </p:txBody>
      </p:sp>
      <p:sp>
        <p:nvSpPr>
          <p:cNvPr id="44" name="Google Shape;44;p6"/>
          <p:cNvSpPr txBox="1"/>
          <p:nvPr/>
        </p:nvSpPr>
        <p:spPr>
          <a:xfrm>
            <a:off x="1600200" y="381000"/>
            <a:ext cx="61722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5400" u="none">
                <a:solidFill>
                  <a:srgbClr val="FF3300"/>
                </a:solidFill>
                <a:latin typeface="Arial"/>
                <a:ea typeface="Arial"/>
                <a:cs typeface="Arial"/>
                <a:sym typeface="Arial"/>
              </a:rPr>
              <a:t>Background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sp>
        <p:nvSpPr>
          <p:cNvPr id="49" name="Google Shape;49;p7"/>
          <p:cNvSpPr txBox="1"/>
          <p:nvPr/>
        </p:nvSpPr>
        <p:spPr>
          <a:xfrm>
            <a:off x="914400" y="2271712"/>
            <a:ext cx="7467600" cy="4113212"/>
          </a:xfrm>
          <a:prstGeom prst="rect">
            <a:avLst/>
          </a:prstGeom>
          <a:noFill/>
          <a:ln>
            <a:noFill/>
          </a:ln>
        </p:spPr>
        <p:txBody>
          <a:bodyPr anchorCtr="0" anchor="t" bIns="45700" lIns="91425" spcFirstLastPara="1" rIns="91425" wrap="square" tIns="45700">
            <a:noAutofit/>
          </a:bodyPr>
          <a:lstStyle/>
          <a:p>
            <a:pPr indent="-515937" lvl="0" marL="515937" marR="0" rtl="0" algn="l">
              <a:lnSpc>
                <a:spcPct val="100000"/>
              </a:lnSpc>
              <a:spcBef>
                <a:spcPts val="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Chicago fire fighters had been complaining to the city that their equipment was inadequate and that they didn’t have enough men. </a:t>
            </a:r>
            <a:br>
              <a:rPr b="1" i="0" lang="en-US" sz="2200" u="none">
                <a:solidFill>
                  <a:schemeClr val="dk1"/>
                </a:solidFill>
                <a:latin typeface="Comic Sans MS"/>
                <a:ea typeface="Comic Sans MS"/>
                <a:cs typeface="Comic Sans MS"/>
                <a:sym typeface="Comic Sans MS"/>
              </a:rPr>
            </a:b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Many of these fire fighters were tired from fighting a large fire October 7</a:t>
            </a:r>
            <a:r>
              <a:rPr b="1" baseline="30000" i="0" lang="en-US" sz="2200" u="none">
                <a:solidFill>
                  <a:schemeClr val="dk1"/>
                </a:solidFill>
                <a:latin typeface="Comic Sans MS"/>
                <a:ea typeface="Comic Sans MS"/>
                <a:cs typeface="Comic Sans MS"/>
                <a:sym typeface="Comic Sans MS"/>
              </a:rPr>
              <a:t>th</a:t>
            </a:r>
            <a:r>
              <a:rPr b="1" i="0" lang="en-US" sz="2200" u="none">
                <a:solidFill>
                  <a:schemeClr val="dk1"/>
                </a:solidFill>
                <a:latin typeface="Comic Sans MS"/>
                <a:ea typeface="Comic Sans MS"/>
                <a:cs typeface="Comic Sans MS"/>
                <a:sym typeface="Comic Sans MS"/>
              </a:rPr>
              <a:t> (the day before the Great Fire) that had demolished four blocks of the city.</a:t>
            </a:r>
            <a:br>
              <a:rPr b="1" i="0" lang="en-US" sz="2200" u="none">
                <a:solidFill>
                  <a:schemeClr val="dk1"/>
                </a:solidFill>
                <a:latin typeface="Comic Sans MS"/>
                <a:ea typeface="Comic Sans MS"/>
                <a:cs typeface="Comic Sans MS"/>
                <a:sym typeface="Comic Sans MS"/>
              </a:rPr>
            </a:b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The city of Chicago had experienced 20 small fires in the week before the Great Fire. </a:t>
            </a:r>
            <a:endParaRPr/>
          </a:p>
        </p:txBody>
      </p:sp>
      <p:sp>
        <p:nvSpPr>
          <p:cNvPr id="50" name="Google Shape;50;p7"/>
          <p:cNvSpPr txBox="1"/>
          <p:nvPr/>
        </p:nvSpPr>
        <p:spPr>
          <a:xfrm>
            <a:off x="1524000" y="381000"/>
            <a:ext cx="61722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5400" u="none">
                <a:solidFill>
                  <a:srgbClr val="FF3300"/>
                </a:solidFill>
                <a:latin typeface="Arial"/>
                <a:ea typeface="Arial"/>
                <a:cs typeface="Arial"/>
                <a:sym typeface="Arial"/>
              </a:rPr>
              <a:t>Background </a:t>
            </a:r>
            <a:endParaRPr/>
          </a:p>
        </p:txBody>
      </p:sp>
      <p:sp>
        <p:nvSpPr>
          <p:cNvPr id="51" name="Google Shape;51;p7"/>
          <p:cNvSpPr txBox="1"/>
          <p:nvPr/>
        </p:nvSpPr>
        <p:spPr>
          <a:xfrm>
            <a:off x="914400" y="1676400"/>
            <a:ext cx="5029200" cy="457200"/>
          </a:xfrm>
          <a:prstGeom prst="rect">
            <a:avLst/>
          </a:prstGeom>
          <a:noFill/>
          <a:ln>
            <a:noFill/>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Comic Sans MS"/>
              <a:buNone/>
            </a:pPr>
            <a:r>
              <a:rPr b="1" i="0" lang="en-US" sz="2400" u="none">
                <a:solidFill>
                  <a:srgbClr val="F1861B"/>
                </a:solidFill>
                <a:latin typeface="Comic Sans MS"/>
                <a:ea typeface="Comic Sans MS"/>
                <a:cs typeface="Comic Sans MS"/>
                <a:sym typeface="Comic Sans MS"/>
              </a:rPr>
              <a:t>Chicago right before the fire: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8"/>
          <p:cNvSpPr txBox="1"/>
          <p:nvPr/>
        </p:nvSpPr>
        <p:spPr>
          <a:xfrm>
            <a:off x="457200" y="533400"/>
            <a:ext cx="83820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5400" u="none">
                <a:solidFill>
                  <a:srgbClr val="FF3300"/>
                </a:solidFill>
                <a:latin typeface="Arial"/>
                <a:ea typeface="Arial"/>
                <a:cs typeface="Arial"/>
                <a:sym typeface="Arial"/>
              </a:rPr>
              <a:t>The Great Chicago Fire</a:t>
            </a:r>
            <a:endParaRPr/>
          </a:p>
        </p:txBody>
      </p:sp>
      <p:sp>
        <p:nvSpPr>
          <p:cNvPr id="57" name="Google Shape;57;p8"/>
          <p:cNvSpPr txBox="1"/>
          <p:nvPr/>
        </p:nvSpPr>
        <p:spPr>
          <a:xfrm>
            <a:off x="1447800" y="2438400"/>
            <a:ext cx="6781800" cy="377825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The fire began on October 8</a:t>
            </a:r>
            <a:r>
              <a:rPr b="1" baseline="30000" i="0" lang="en-US" sz="2200" u="none">
                <a:solidFill>
                  <a:schemeClr val="dk1"/>
                </a:solidFill>
                <a:latin typeface="Comic Sans MS"/>
                <a:ea typeface="Comic Sans MS"/>
                <a:cs typeface="Comic Sans MS"/>
                <a:sym typeface="Comic Sans MS"/>
              </a:rPr>
              <a:t>th</a:t>
            </a:r>
            <a:r>
              <a:rPr b="1" i="0" lang="en-US" sz="2200" u="none">
                <a:solidFill>
                  <a:schemeClr val="dk1"/>
                </a:solidFill>
                <a:latin typeface="Comic Sans MS"/>
                <a:ea typeface="Comic Sans MS"/>
                <a:cs typeface="Comic Sans MS"/>
                <a:sym typeface="Comic Sans MS"/>
              </a:rPr>
              <a:t>, 1871 between about 8:30 and 10:00pm.</a:t>
            </a:r>
            <a:br>
              <a:rPr b="1" i="0" lang="en-US" sz="2200" u="none">
                <a:solidFill>
                  <a:schemeClr val="dk1"/>
                </a:solidFill>
                <a:latin typeface="Comic Sans MS"/>
                <a:ea typeface="Comic Sans MS"/>
                <a:cs typeface="Comic Sans MS"/>
                <a:sym typeface="Comic Sans MS"/>
              </a:rPr>
            </a:br>
            <a:endParaRPr/>
          </a:p>
          <a:p>
            <a:pPr indent="-457200" lvl="0" marL="457200"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A combination of miscommunication and inadequate technology caused problems from the beginning of the fire.</a:t>
            </a:r>
            <a:endParaRPr/>
          </a:p>
        </p:txBody>
      </p:sp>
      <p:sp>
        <p:nvSpPr>
          <p:cNvPr id="58" name="Google Shape;58;p8"/>
          <p:cNvSpPr txBox="1"/>
          <p:nvPr/>
        </p:nvSpPr>
        <p:spPr>
          <a:xfrm>
            <a:off x="1447800" y="1828800"/>
            <a:ext cx="3886200" cy="457200"/>
          </a:xfrm>
          <a:prstGeom prst="rect">
            <a:avLst/>
          </a:prstGeom>
          <a:noFill/>
          <a:ln>
            <a:noFill/>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Comic Sans MS"/>
              <a:buNone/>
            </a:pPr>
            <a:r>
              <a:rPr b="1" i="0" lang="en-US" sz="2400" u="none">
                <a:solidFill>
                  <a:srgbClr val="F1861B"/>
                </a:solidFill>
                <a:latin typeface="Comic Sans MS"/>
                <a:ea typeface="Comic Sans MS"/>
                <a:cs typeface="Comic Sans MS"/>
                <a:sym typeface="Comic Sans MS"/>
              </a:rPr>
              <a:t>The fire begins:</a:t>
            </a:r>
            <a:endParaRPr/>
          </a:p>
        </p:txBody>
      </p:sp>
      <p:pic>
        <p:nvPicPr>
          <p:cNvPr id="59" name="Google Shape;59;p8"/>
          <p:cNvPicPr preferRelativeResize="0"/>
          <p:nvPr/>
        </p:nvPicPr>
        <p:blipFill rotWithShape="1">
          <a:blip r:embed="rId3">
            <a:alphaModFix/>
          </a:blip>
          <a:srcRect b="0" l="0" r="0" t="0"/>
          <a:stretch/>
        </p:blipFill>
        <p:spPr>
          <a:xfrm>
            <a:off x="7201187" y="4628500"/>
            <a:ext cx="1509600" cy="1676400"/>
          </a:xfrm>
          <a:prstGeom prst="rect">
            <a:avLst/>
          </a:prstGeom>
          <a:noFill/>
          <a:ln cap="flat" cmpd="sng" w="12700">
            <a:solidFill>
              <a:schemeClr val="dk1"/>
            </a:solidFill>
            <a:prstDash val="solid"/>
            <a:miter lim="8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9"/>
          <p:cNvSpPr txBox="1"/>
          <p:nvPr/>
        </p:nvSpPr>
        <p:spPr>
          <a:xfrm>
            <a:off x="457200" y="228600"/>
            <a:ext cx="83820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The Great Chicago Fire</a:t>
            </a:r>
            <a:endParaRPr/>
          </a:p>
        </p:txBody>
      </p:sp>
      <p:sp>
        <p:nvSpPr>
          <p:cNvPr id="65" name="Google Shape;65;p9"/>
          <p:cNvSpPr txBox="1"/>
          <p:nvPr/>
        </p:nvSpPr>
        <p:spPr>
          <a:xfrm>
            <a:off x="457200" y="1219200"/>
            <a:ext cx="5486400" cy="5383212"/>
          </a:xfrm>
          <a:prstGeom prst="rect">
            <a:avLst/>
          </a:prstGeom>
          <a:noFill/>
          <a:ln>
            <a:noFill/>
          </a:ln>
        </p:spPr>
        <p:txBody>
          <a:bodyPr anchorCtr="0" anchor="t" bIns="45700" lIns="91425" spcFirstLastPara="1" rIns="91425" wrap="square" tIns="45700">
            <a:noAutofit/>
          </a:bodyPr>
          <a:lstStyle/>
          <a:p>
            <a:pPr indent="-515937" lvl="0" marL="515937" marR="0" rtl="0" algn="l">
              <a:lnSpc>
                <a:spcPct val="100000"/>
              </a:lnSpc>
              <a:spcBef>
                <a:spcPts val="0"/>
              </a:spcBef>
              <a:spcAft>
                <a:spcPts val="0"/>
              </a:spcAft>
              <a:buClr>
                <a:schemeClr val="dk1"/>
              </a:buClr>
              <a:buSzPts val="2100"/>
              <a:buFont typeface="Comic Sans MS"/>
              <a:buChar char="•"/>
            </a:pPr>
            <a:r>
              <a:rPr b="1" i="0" lang="en-US" sz="2100" u="none">
                <a:solidFill>
                  <a:schemeClr val="dk1"/>
                </a:solidFill>
                <a:latin typeface="Comic Sans MS"/>
                <a:ea typeface="Comic Sans MS"/>
                <a:cs typeface="Comic Sans MS"/>
                <a:sym typeface="Comic Sans MS"/>
              </a:rPr>
              <a:t>The fire began to spread quickly as it reached the Chicago River which was filled with oil and debris from nearby factories.</a:t>
            </a:r>
            <a:endParaRPr/>
          </a:p>
          <a:p>
            <a:pPr indent="-515937" lvl="0" marL="515937" marR="0" rtl="0" algn="l">
              <a:lnSpc>
                <a:spcPct val="100000"/>
              </a:lnSpc>
              <a:spcBef>
                <a:spcPts val="1050"/>
              </a:spcBef>
              <a:spcAft>
                <a:spcPts val="0"/>
              </a:spcAft>
              <a:buClr>
                <a:schemeClr val="dk1"/>
              </a:buClr>
              <a:buSzPts val="2100"/>
              <a:buFont typeface="Comic Sans MS"/>
              <a:buChar char="•"/>
            </a:pPr>
            <a:r>
              <a:rPr b="1" i="0" lang="en-US" sz="2100" u="none">
                <a:solidFill>
                  <a:schemeClr val="dk1"/>
                </a:solidFill>
                <a:latin typeface="Comic Sans MS"/>
                <a:ea typeface="Comic Sans MS"/>
                <a:cs typeface="Comic Sans MS"/>
                <a:sym typeface="Comic Sans MS"/>
              </a:rPr>
              <a:t>Hard blowing winds from the southwest forced the fire towards the north and northeast parts of the city.</a:t>
            </a:r>
            <a:endParaRPr/>
          </a:p>
          <a:p>
            <a:pPr indent="-515937" lvl="0" marL="515937" marR="0" rtl="0" algn="l">
              <a:lnSpc>
                <a:spcPct val="100000"/>
              </a:lnSpc>
              <a:spcBef>
                <a:spcPts val="1050"/>
              </a:spcBef>
              <a:spcAft>
                <a:spcPts val="0"/>
              </a:spcAft>
              <a:buClr>
                <a:schemeClr val="dk1"/>
              </a:buClr>
              <a:buSzPts val="2100"/>
              <a:buFont typeface="Comic Sans MS"/>
              <a:buChar char="•"/>
            </a:pPr>
            <a:r>
              <a:rPr b="1" i="0" lang="en-US" sz="2100" u="none">
                <a:solidFill>
                  <a:schemeClr val="dk1"/>
                </a:solidFill>
                <a:latin typeface="Comic Sans MS"/>
                <a:ea typeface="Comic Sans MS"/>
                <a:cs typeface="Comic Sans MS"/>
                <a:sym typeface="Comic Sans MS"/>
              </a:rPr>
              <a:t>In the first few hours of October 9th, the fire devastated a lower-class Irish neighborhood known as Conley’s Patch.</a:t>
            </a:r>
            <a:endParaRPr/>
          </a:p>
          <a:p>
            <a:pPr indent="-515937" lvl="0" marL="515937" marR="0" rtl="0" algn="l">
              <a:lnSpc>
                <a:spcPct val="100000"/>
              </a:lnSpc>
              <a:spcBef>
                <a:spcPts val="1050"/>
              </a:spcBef>
              <a:spcAft>
                <a:spcPts val="0"/>
              </a:spcAft>
              <a:buClr>
                <a:schemeClr val="dk1"/>
              </a:buClr>
              <a:buSzPts val="2100"/>
              <a:buFont typeface="Comic Sans MS"/>
              <a:buChar char="•"/>
            </a:pPr>
            <a:r>
              <a:rPr b="1" i="0" lang="en-US" sz="2100" u="none">
                <a:solidFill>
                  <a:schemeClr val="dk1"/>
                </a:solidFill>
                <a:latin typeface="Comic Sans MS"/>
                <a:ea typeface="Comic Sans MS"/>
                <a:cs typeface="Comic Sans MS"/>
                <a:sym typeface="Comic Sans MS"/>
              </a:rPr>
              <a:t>At day break, as the fire continued to spread north, more and more buildings were consumed.</a:t>
            </a:r>
            <a:endParaRPr/>
          </a:p>
        </p:txBody>
      </p:sp>
      <p:sp>
        <p:nvSpPr>
          <p:cNvPr id="66" name="Google Shape;66;p9"/>
          <p:cNvSpPr txBox="1"/>
          <p:nvPr/>
        </p:nvSpPr>
        <p:spPr>
          <a:xfrm>
            <a:off x="6019800" y="1981200"/>
            <a:ext cx="2895600" cy="1935162"/>
          </a:xfrm>
          <a:prstGeom prst="rect">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Libre Baskerville"/>
              <a:buNone/>
            </a:pPr>
            <a:r>
              <a:rPr b="1" i="0" lang="en-US" sz="1600" u="none">
                <a:solidFill>
                  <a:srgbClr val="F1861B"/>
                </a:solidFill>
                <a:latin typeface="Libre Baskerville"/>
                <a:ea typeface="Libre Baskerville"/>
                <a:cs typeface="Libre Baskerville"/>
                <a:sym typeface="Libre Baskerville"/>
              </a:rPr>
              <a:t>“</a:t>
            </a:r>
            <a:r>
              <a:rPr b="1" i="1" lang="en-US" sz="1600" u="none">
                <a:solidFill>
                  <a:srgbClr val="F1861B"/>
                </a:solidFill>
                <a:latin typeface="Libre Baskerville"/>
                <a:ea typeface="Libre Baskerville"/>
                <a:cs typeface="Libre Baskerville"/>
                <a:sym typeface="Libre Baskerville"/>
              </a:rPr>
              <a:t>In less than ten minutes the fire embraced the area between Jefferson and Clinton for two blocks north, and rapidly pushed eastward to Canal Street..</a:t>
            </a:r>
            <a:r>
              <a:rPr b="1" i="0" lang="en-US" sz="1600" u="none">
                <a:solidFill>
                  <a:srgbClr val="F1861B"/>
                </a:solidFill>
                <a:latin typeface="Libre Baskerville"/>
                <a:ea typeface="Libre Baskerville"/>
                <a:cs typeface="Libre Baskerville"/>
                <a:sym typeface="Libre Baskerville"/>
              </a:rPr>
              <a:t>”</a:t>
            </a:r>
            <a:endParaRPr/>
          </a:p>
          <a:p>
            <a:pPr indent="0" lvl="0" marL="0" marR="0" rtl="0" algn="l">
              <a:lnSpc>
                <a:spcPct val="100000"/>
              </a:lnSpc>
              <a:spcBef>
                <a:spcPts val="800"/>
              </a:spcBef>
              <a:spcAft>
                <a:spcPts val="0"/>
              </a:spcAft>
              <a:buClr>
                <a:srgbClr val="F1861B"/>
              </a:buClr>
              <a:buFont typeface="Libre Baskerville"/>
              <a:buNone/>
            </a:pPr>
            <a:r>
              <a:rPr b="1" i="0" lang="en-US" sz="1600" u="none">
                <a:solidFill>
                  <a:srgbClr val="F1861B"/>
                </a:solidFill>
                <a:latin typeface="Libre Baskerville"/>
                <a:ea typeface="Libre Baskerville"/>
                <a:cs typeface="Libre Baskerville"/>
                <a:sym typeface="Libre Baskerville"/>
              </a:rPr>
              <a:t>-Chicago Tribune, October 10, 1871</a:t>
            </a:r>
            <a:endParaRPr/>
          </a:p>
        </p:txBody>
      </p:sp>
      <p:sp>
        <p:nvSpPr>
          <p:cNvPr id="67" name="Google Shape;67;p9"/>
          <p:cNvSpPr txBox="1"/>
          <p:nvPr/>
        </p:nvSpPr>
        <p:spPr>
          <a:xfrm>
            <a:off x="6096000" y="4800600"/>
            <a:ext cx="2819400" cy="835025"/>
          </a:xfrm>
          <a:prstGeom prst="rect">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Libre Baskerville"/>
              <a:buNone/>
            </a:pPr>
            <a:r>
              <a:rPr b="1" i="0" lang="en-US" sz="1600" u="none">
                <a:solidFill>
                  <a:srgbClr val="F1861B"/>
                </a:solidFill>
                <a:latin typeface="Libre Baskerville"/>
                <a:ea typeface="Libre Baskerville"/>
                <a:cs typeface="Libre Baskerville"/>
                <a:sym typeface="Libre Baskerville"/>
              </a:rPr>
              <a:t>Dewitt Cregier, later the mayor of Chicago, described the inferno as “</a:t>
            </a:r>
            <a:r>
              <a:rPr b="1" i="1" lang="en-US" sz="1600" u="none">
                <a:solidFill>
                  <a:srgbClr val="F1861B"/>
                </a:solidFill>
                <a:latin typeface="Libre Baskerville"/>
                <a:ea typeface="Libre Baskerville"/>
                <a:cs typeface="Libre Baskerville"/>
                <a:sym typeface="Libre Baskerville"/>
              </a:rPr>
              <a:t>a sea of fire</a:t>
            </a:r>
            <a:r>
              <a:rPr b="1" i="0" lang="en-US" sz="1600" u="none">
                <a:solidFill>
                  <a:srgbClr val="F1861B"/>
                </a:solidFill>
                <a:latin typeface="Libre Baskerville"/>
                <a:ea typeface="Libre Baskerville"/>
                <a:cs typeface="Libre Baskerville"/>
                <a:sym typeface="Libre Baskerville"/>
              </a:rPr>
              <a:t>.”  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0"/>
          <p:cNvSpPr txBox="1"/>
          <p:nvPr/>
        </p:nvSpPr>
        <p:spPr>
          <a:xfrm>
            <a:off x="914400" y="1447800"/>
            <a:ext cx="7543800" cy="3611562"/>
          </a:xfrm>
          <a:prstGeom prst="rect">
            <a:avLst/>
          </a:prstGeom>
          <a:noFill/>
          <a:ln>
            <a:noFill/>
          </a:ln>
        </p:spPr>
        <p:txBody>
          <a:bodyPr anchorCtr="0" anchor="t" bIns="45700" lIns="91425" spcFirstLastPara="1" rIns="91425" wrap="square" tIns="45700">
            <a:noAutofit/>
          </a:bodyPr>
          <a:lstStyle/>
          <a:p>
            <a:pPr indent="-515937" lvl="0" marL="515937" marR="0" rtl="0" algn="l">
              <a:lnSpc>
                <a:spcPct val="100000"/>
              </a:lnSpc>
              <a:spcBef>
                <a:spcPts val="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The fire continued north consuming, or at least damaging, almost every building in its path.</a:t>
            </a: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Many people by this point were completely exhausted from running, often with personal items, from place to place.</a:t>
            </a: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Finally, on the night of October 9</a:t>
            </a:r>
            <a:r>
              <a:rPr b="1" baseline="30000" i="0" lang="en-US" sz="2200" u="none">
                <a:solidFill>
                  <a:schemeClr val="dk1"/>
                </a:solidFill>
                <a:latin typeface="Comic Sans MS"/>
                <a:ea typeface="Comic Sans MS"/>
                <a:cs typeface="Comic Sans MS"/>
                <a:sym typeface="Comic Sans MS"/>
              </a:rPr>
              <a:t>th</a:t>
            </a:r>
            <a:r>
              <a:rPr b="1" i="0" lang="en-US" sz="2200" u="none">
                <a:solidFill>
                  <a:schemeClr val="dk1"/>
                </a:solidFill>
                <a:latin typeface="Comic Sans MS"/>
                <a:ea typeface="Comic Sans MS"/>
                <a:cs typeface="Comic Sans MS"/>
                <a:sym typeface="Comic Sans MS"/>
              </a:rPr>
              <a:t>, rain began to fall on Chicago.</a:t>
            </a: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Before October 9</a:t>
            </a:r>
            <a:r>
              <a:rPr b="1" baseline="30000" i="0" lang="en-US" sz="2200" u="none">
                <a:solidFill>
                  <a:schemeClr val="dk1"/>
                </a:solidFill>
                <a:latin typeface="Comic Sans MS"/>
                <a:ea typeface="Comic Sans MS"/>
                <a:cs typeface="Comic Sans MS"/>
                <a:sym typeface="Comic Sans MS"/>
              </a:rPr>
              <a:t>th</a:t>
            </a:r>
            <a:r>
              <a:rPr b="1" i="0" lang="en-US" sz="2200" u="none">
                <a:solidFill>
                  <a:schemeClr val="dk1"/>
                </a:solidFill>
                <a:latin typeface="Comic Sans MS"/>
                <a:ea typeface="Comic Sans MS"/>
                <a:cs typeface="Comic Sans MS"/>
                <a:sym typeface="Comic Sans MS"/>
              </a:rPr>
              <a:t> had ended, the fire was under control.</a:t>
            </a:r>
            <a:endParaRPr/>
          </a:p>
        </p:txBody>
      </p:sp>
      <p:sp>
        <p:nvSpPr>
          <p:cNvPr id="73" name="Google Shape;73;p10"/>
          <p:cNvSpPr txBox="1"/>
          <p:nvPr/>
        </p:nvSpPr>
        <p:spPr>
          <a:xfrm>
            <a:off x="4191000" y="4953000"/>
            <a:ext cx="3810000" cy="1690687"/>
          </a:xfrm>
          <a:prstGeom prst="rect">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Libre Baskerville"/>
              <a:buNone/>
            </a:pPr>
            <a:r>
              <a:rPr b="1" i="0" lang="en-US" sz="1600" u="none">
                <a:solidFill>
                  <a:srgbClr val="F1861B"/>
                </a:solidFill>
                <a:latin typeface="Libre Baskerville"/>
                <a:ea typeface="Libre Baskerville"/>
                <a:cs typeface="Libre Baskerville"/>
                <a:sym typeface="Libre Baskerville"/>
              </a:rPr>
              <a:t>“</a:t>
            </a:r>
            <a:r>
              <a:rPr b="1" i="1" lang="en-US" sz="1600" u="none">
                <a:solidFill>
                  <a:srgbClr val="F1861B"/>
                </a:solidFill>
                <a:latin typeface="Libre Baskerville"/>
                <a:ea typeface="Libre Baskerville"/>
                <a:cs typeface="Libre Baskerville"/>
                <a:sym typeface="Libre Baskerville"/>
              </a:rPr>
              <a:t>There was no sleep for us until we heard the welcome sound of rain against our windows. How our hearts did rise in thankfulness to heaven for rain</a:t>
            </a:r>
            <a:r>
              <a:rPr b="1" i="0" lang="en-US" sz="1600" u="none">
                <a:solidFill>
                  <a:srgbClr val="F1861B"/>
                </a:solidFill>
                <a:latin typeface="Libre Baskerville"/>
                <a:ea typeface="Libre Baskerville"/>
                <a:cs typeface="Libre Baskerville"/>
                <a:sym typeface="Libre Baskerville"/>
              </a:rPr>
              <a:t>!”</a:t>
            </a:r>
            <a:endParaRPr/>
          </a:p>
          <a:p>
            <a:pPr indent="0" lvl="0" marL="0" marR="0" rtl="0" algn="l">
              <a:lnSpc>
                <a:spcPct val="100000"/>
              </a:lnSpc>
              <a:spcBef>
                <a:spcPts val="800"/>
              </a:spcBef>
              <a:spcAft>
                <a:spcPts val="0"/>
              </a:spcAft>
              <a:buClr>
                <a:srgbClr val="F1861B"/>
              </a:buClr>
              <a:buFont typeface="Libre Baskerville"/>
              <a:buNone/>
            </a:pPr>
            <a:r>
              <a:rPr b="1" i="0" lang="en-US" sz="1600" u="none">
                <a:solidFill>
                  <a:srgbClr val="F1861B"/>
                </a:solidFill>
                <a:latin typeface="Libre Baskerville"/>
                <a:ea typeface="Libre Baskerville"/>
                <a:cs typeface="Libre Baskerville"/>
                <a:sym typeface="Libre Baskerville"/>
              </a:rPr>
              <a:t>-Horace White (editor-in-chief, Chicago Tribune) </a:t>
            </a:r>
            <a:endParaRPr/>
          </a:p>
        </p:txBody>
      </p:sp>
      <p:sp>
        <p:nvSpPr>
          <p:cNvPr id="74" name="Google Shape;74;p10"/>
          <p:cNvSpPr txBox="1"/>
          <p:nvPr/>
        </p:nvSpPr>
        <p:spPr>
          <a:xfrm>
            <a:off x="457200" y="457200"/>
            <a:ext cx="83820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4800" u="none">
                <a:solidFill>
                  <a:srgbClr val="FF3300"/>
                </a:solidFill>
                <a:latin typeface="Arial"/>
                <a:ea typeface="Arial"/>
                <a:cs typeface="Arial"/>
                <a:sym typeface="Arial"/>
              </a:rPr>
              <a:t>The Great Chicago Fire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1"/>
          <p:cNvSpPr txBox="1"/>
          <p:nvPr/>
        </p:nvSpPr>
        <p:spPr>
          <a:xfrm>
            <a:off x="1600200" y="457200"/>
            <a:ext cx="61722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00"/>
              </a:buClr>
              <a:buFont typeface="Arial"/>
              <a:buNone/>
            </a:pPr>
            <a:r>
              <a:rPr b="0" i="0" lang="en-US" sz="5400" u="none">
                <a:solidFill>
                  <a:srgbClr val="FF3300"/>
                </a:solidFill>
                <a:latin typeface="Arial"/>
                <a:ea typeface="Arial"/>
                <a:cs typeface="Arial"/>
                <a:sym typeface="Arial"/>
              </a:rPr>
              <a:t>Facts about the Fire </a:t>
            </a:r>
            <a:endParaRPr/>
          </a:p>
        </p:txBody>
      </p:sp>
      <p:sp>
        <p:nvSpPr>
          <p:cNvPr id="80" name="Google Shape;80;p11"/>
          <p:cNvSpPr txBox="1"/>
          <p:nvPr/>
        </p:nvSpPr>
        <p:spPr>
          <a:xfrm>
            <a:off x="762000" y="2286000"/>
            <a:ext cx="4343400" cy="3946525"/>
          </a:xfrm>
          <a:prstGeom prst="rect">
            <a:avLst/>
          </a:prstGeom>
          <a:noFill/>
          <a:ln>
            <a:noFill/>
          </a:ln>
        </p:spPr>
        <p:txBody>
          <a:bodyPr anchorCtr="0" anchor="t" bIns="45700" lIns="91425" spcFirstLastPara="1" rIns="91425" wrap="square" tIns="45700">
            <a:noAutofit/>
          </a:bodyPr>
          <a:lstStyle/>
          <a:p>
            <a:pPr indent="-515937" lvl="0" marL="515937" marR="0" rtl="0" algn="l">
              <a:lnSpc>
                <a:spcPct val="100000"/>
              </a:lnSpc>
              <a:spcBef>
                <a:spcPts val="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Many important buildings, such as the City Courthouse, burned down.</a:t>
            </a: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The fire burned 3½ square miles of the city.</a:t>
            </a: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Around 17,500 buildings were damaged or burned to the ground.</a:t>
            </a:r>
            <a:endParaRPr/>
          </a:p>
          <a:p>
            <a:pPr indent="-515937" lvl="0" marL="515937" marR="0" rtl="0" algn="l">
              <a:lnSpc>
                <a:spcPct val="100000"/>
              </a:lnSpc>
              <a:spcBef>
                <a:spcPts val="1100"/>
              </a:spcBef>
              <a:spcAft>
                <a:spcPts val="0"/>
              </a:spcAft>
              <a:buClr>
                <a:schemeClr val="dk1"/>
              </a:buClr>
              <a:buSzPts val="2200"/>
              <a:buFont typeface="Comic Sans MS"/>
              <a:buChar char="•"/>
            </a:pPr>
            <a:r>
              <a:rPr b="1" i="0" lang="en-US" sz="2200" u="none">
                <a:solidFill>
                  <a:schemeClr val="dk1"/>
                </a:solidFill>
                <a:latin typeface="Comic Sans MS"/>
                <a:ea typeface="Comic Sans MS"/>
                <a:cs typeface="Comic Sans MS"/>
                <a:sym typeface="Comic Sans MS"/>
              </a:rPr>
              <a:t>More than 70 miles of streets were burned</a:t>
            </a:r>
            <a:endParaRPr/>
          </a:p>
        </p:txBody>
      </p:sp>
      <p:pic>
        <p:nvPicPr>
          <p:cNvPr id="81" name="Google Shape;81;p11"/>
          <p:cNvPicPr preferRelativeResize="0"/>
          <p:nvPr/>
        </p:nvPicPr>
        <p:blipFill rotWithShape="1">
          <a:blip r:embed="rId3">
            <a:alphaModFix/>
          </a:blip>
          <a:srcRect b="0" l="0" r="0" t="0"/>
          <a:stretch/>
        </p:blipFill>
        <p:spPr>
          <a:xfrm>
            <a:off x="5486400" y="2514600"/>
            <a:ext cx="3200400" cy="3111500"/>
          </a:xfrm>
          <a:prstGeom prst="rect">
            <a:avLst/>
          </a:prstGeom>
          <a:noFill/>
          <a:ln cap="flat" cmpd="sng" w="12700">
            <a:solidFill>
              <a:schemeClr val="dk1"/>
            </a:solidFill>
            <a:prstDash val="solid"/>
            <a:miter lim="8000"/>
            <a:headEnd len="sm" w="sm" type="none"/>
            <a:tailEnd len="sm" w="sm" type="none"/>
          </a:ln>
        </p:spPr>
      </p:pic>
      <p:sp>
        <p:nvSpPr>
          <p:cNvPr id="82" name="Google Shape;82;p11"/>
          <p:cNvSpPr txBox="1"/>
          <p:nvPr/>
        </p:nvSpPr>
        <p:spPr>
          <a:xfrm>
            <a:off x="762000" y="1676400"/>
            <a:ext cx="3886200" cy="457200"/>
          </a:xfrm>
          <a:prstGeom prst="rect">
            <a:avLst/>
          </a:prstGeom>
          <a:noFill/>
          <a:ln>
            <a:noFill/>
          </a:ln>
          <a:effectLst>
            <a:outerShdw blurRad="63500" dir="2700000" dist="35921">
              <a:schemeClr val="dk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861B"/>
              </a:buClr>
              <a:buFont typeface="Comic Sans MS"/>
              <a:buNone/>
            </a:pPr>
            <a:r>
              <a:rPr b="1" i="0" lang="en-US" sz="2400" u="none">
                <a:solidFill>
                  <a:srgbClr val="F1861B"/>
                </a:solidFill>
                <a:latin typeface="Comic Sans MS"/>
                <a:ea typeface="Comic Sans MS"/>
                <a:cs typeface="Comic Sans MS"/>
                <a:sym typeface="Comic Sans MS"/>
              </a:rPr>
              <a:t>The Aftermath: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